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34"/>
  </p:notesMasterIdLst>
  <p:handoutMasterIdLst>
    <p:handoutMasterId r:id="rId35"/>
  </p:handoutMasterIdLst>
  <p:sldIdLst>
    <p:sldId id="418" r:id="rId2"/>
    <p:sldId id="580" r:id="rId3"/>
    <p:sldId id="581" r:id="rId4"/>
    <p:sldId id="585" r:id="rId5"/>
    <p:sldId id="592" r:id="rId6"/>
    <p:sldId id="593" r:id="rId7"/>
    <p:sldId id="591" r:id="rId8"/>
    <p:sldId id="586" r:id="rId9"/>
    <p:sldId id="613" r:id="rId10"/>
    <p:sldId id="614" r:id="rId11"/>
    <p:sldId id="618" r:id="rId12"/>
    <p:sldId id="615" r:id="rId13"/>
    <p:sldId id="616" r:id="rId14"/>
    <p:sldId id="622" r:id="rId15"/>
    <p:sldId id="623" r:id="rId16"/>
    <p:sldId id="624" r:id="rId17"/>
    <p:sldId id="619" r:id="rId18"/>
    <p:sldId id="626" r:id="rId19"/>
    <p:sldId id="627" r:id="rId20"/>
    <p:sldId id="628" r:id="rId21"/>
    <p:sldId id="629" r:id="rId22"/>
    <p:sldId id="630" r:id="rId23"/>
    <p:sldId id="631" r:id="rId24"/>
    <p:sldId id="632" r:id="rId25"/>
    <p:sldId id="633" r:id="rId26"/>
    <p:sldId id="634" r:id="rId27"/>
    <p:sldId id="635" r:id="rId28"/>
    <p:sldId id="636" r:id="rId29"/>
    <p:sldId id="637" r:id="rId30"/>
    <p:sldId id="638" r:id="rId31"/>
    <p:sldId id="620" r:id="rId32"/>
    <p:sldId id="642" r:id="rId33"/>
  </p:sldIdLst>
  <p:sldSz cx="12192000" cy="6858000"/>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2162" userDrawn="1">
          <p15:clr>
            <a:srgbClr val="000000"/>
          </p15:clr>
        </p15:guide>
        <p15:guide id="2" pos="3840" userDrawn="1">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DFE"/>
    <a:srgbClr val="D5E6FF"/>
    <a:srgbClr val="F9FBFD"/>
    <a:srgbClr val="E7F0F9"/>
    <a:srgbClr val="CBDDD5"/>
    <a:srgbClr val="5B9BD5"/>
    <a:srgbClr val="FFFFFF"/>
    <a:srgbClr val="477BA9"/>
    <a:srgbClr val="F2A36E"/>
    <a:srgbClr val="E590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81" autoAdjust="0"/>
    <p:restoredTop sz="92739" autoAdjust="0"/>
  </p:normalViewPr>
  <p:slideViewPr>
    <p:cSldViewPr snapToGrid="0" showGuides="1">
      <p:cViewPr varScale="1">
        <p:scale>
          <a:sx n="69" d="100"/>
          <a:sy n="69" d="100"/>
        </p:scale>
        <p:origin x="864" y="66"/>
      </p:cViewPr>
      <p:guideLst>
        <p:guide orient="horz" pos="2162"/>
        <p:guide pos="3840"/>
      </p:guideLst>
    </p:cSldViewPr>
  </p:slideViewPr>
  <p:notesTextViewPr>
    <p:cViewPr>
      <p:scale>
        <a:sx n="50" d="100"/>
        <a:sy n="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532E832-3C5E-42A0-B56A-0A1B06B19A30}" type="doc">
      <dgm:prSet loTypeId="urn:microsoft.com/office/officeart/2005/8/layout/hProcess11#1" loCatId="process" qsTypeId="urn:microsoft.com/office/officeart/2005/8/quickstyle/simple1#1" qsCatId="simple" csTypeId="urn:microsoft.com/office/officeart/2005/8/colors/accent1_2#1" csCatId="accent1" phldr="1"/>
      <dgm:spPr/>
      <dgm:t>
        <a:bodyPr/>
        <a:lstStyle/>
        <a:p>
          <a:endParaRPr lang="es-PE"/>
        </a:p>
      </dgm:t>
    </dgm:pt>
    <dgm:pt modelId="{D982885F-E2EC-439A-9E87-AF08B92498B0}">
      <dgm:prSet custT="1"/>
      <dgm:spPr/>
      <dgm:t>
        <a:bodyPr/>
        <a:lstStyle/>
        <a:p>
          <a:pPr rtl="0"/>
          <a:r>
            <a:rPr lang="es-PE" sz="2400" b="1" i="0" dirty="0">
              <a:solidFill>
                <a:schemeClr val="bg2">
                  <a:lumMod val="50000"/>
                </a:schemeClr>
              </a:solidFill>
              <a:latin typeface="Arial Narrow" panose="020B0606020202030204" pitchFamily="34" charset="0"/>
            </a:rPr>
            <a:t>Derecho al Acceso a la Justicia.</a:t>
          </a:r>
          <a:endParaRPr lang="es-PE" sz="2800" b="1" dirty="0">
            <a:solidFill>
              <a:schemeClr val="bg2">
                <a:lumMod val="50000"/>
              </a:schemeClr>
            </a:solidFill>
            <a:latin typeface="Arial Narrow" panose="020B0606020202030204" pitchFamily="34" charset="0"/>
          </a:endParaRPr>
        </a:p>
      </dgm:t>
    </dgm:pt>
    <dgm:pt modelId="{5E32C4F2-92B6-4C94-A5B3-6958C7394AC3}" type="parTrans" cxnId="{AD7D870D-5C38-49A8-B9C5-CAE9D86D50FE}">
      <dgm:prSet/>
      <dgm:spPr/>
      <dgm:t>
        <a:bodyPr/>
        <a:lstStyle/>
        <a:p>
          <a:endParaRPr lang="es-PE"/>
        </a:p>
      </dgm:t>
    </dgm:pt>
    <dgm:pt modelId="{3CAC338A-9ADD-481E-8F4F-9463770EA90C}" type="sibTrans" cxnId="{AD7D870D-5C38-49A8-B9C5-CAE9D86D50FE}">
      <dgm:prSet/>
      <dgm:spPr/>
      <dgm:t>
        <a:bodyPr/>
        <a:lstStyle/>
        <a:p>
          <a:endParaRPr lang="es-PE"/>
        </a:p>
      </dgm:t>
    </dgm:pt>
    <dgm:pt modelId="{01757A83-5698-4D7F-845B-C6A614C6A455}" type="pres">
      <dgm:prSet presAssocID="{3532E832-3C5E-42A0-B56A-0A1B06B19A30}" presName="Name0" presStyleCnt="0">
        <dgm:presLayoutVars>
          <dgm:dir/>
          <dgm:resizeHandles val="exact"/>
        </dgm:presLayoutVars>
      </dgm:prSet>
      <dgm:spPr/>
      <dgm:t>
        <a:bodyPr/>
        <a:lstStyle/>
        <a:p>
          <a:endParaRPr lang="es-PE"/>
        </a:p>
      </dgm:t>
    </dgm:pt>
    <dgm:pt modelId="{0DBF5675-529D-43E9-B0FE-7F7F30DF37EE}" type="pres">
      <dgm:prSet presAssocID="{3532E832-3C5E-42A0-B56A-0A1B06B19A30}" presName="arrow" presStyleLbl="bgShp" presStyleIdx="0" presStyleCnt="1" custScaleX="75693" custLinFactNeighborX="337" custLinFactNeighborY="16466"/>
      <dgm:spPr/>
    </dgm:pt>
    <dgm:pt modelId="{DEC21A50-728D-4D71-85C7-21ED9E6F54BE}" type="pres">
      <dgm:prSet presAssocID="{3532E832-3C5E-42A0-B56A-0A1B06B19A30}" presName="points" presStyleCnt="0"/>
      <dgm:spPr/>
    </dgm:pt>
    <dgm:pt modelId="{DD3FED76-CEE4-48DE-B61E-C412C59A928C}" type="pres">
      <dgm:prSet presAssocID="{D982885F-E2EC-439A-9E87-AF08B92498B0}" presName="compositeA" presStyleCnt="0"/>
      <dgm:spPr/>
    </dgm:pt>
    <dgm:pt modelId="{41666E25-8DF3-401A-950D-8E9A1E400524}" type="pres">
      <dgm:prSet presAssocID="{D982885F-E2EC-439A-9E87-AF08B92498B0}" presName="textA" presStyleLbl="revTx" presStyleIdx="0" presStyleCnt="1" custScaleX="111328" custLinFactNeighborX="771" custLinFactNeighborY="-18819">
        <dgm:presLayoutVars>
          <dgm:bulletEnabled val="1"/>
        </dgm:presLayoutVars>
      </dgm:prSet>
      <dgm:spPr/>
      <dgm:t>
        <a:bodyPr/>
        <a:lstStyle/>
        <a:p>
          <a:endParaRPr lang="es-PE"/>
        </a:p>
      </dgm:t>
    </dgm:pt>
    <dgm:pt modelId="{6DB89FF4-1F08-4C6B-8F6C-F347304779FB}" type="pres">
      <dgm:prSet presAssocID="{D982885F-E2EC-439A-9E87-AF08B92498B0}" presName="circleA" presStyleLbl="node1" presStyleIdx="0" presStyleCnt="1" custLinFactNeighborX="50791" custLinFactNeighborY="77704"/>
      <dgm:spPr/>
    </dgm:pt>
    <dgm:pt modelId="{729D20D0-BFC6-4282-80EF-A48716456401}" type="pres">
      <dgm:prSet presAssocID="{D982885F-E2EC-439A-9E87-AF08B92498B0}" presName="spaceA" presStyleCnt="0"/>
      <dgm:spPr/>
    </dgm:pt>
  </dgm:ptLst>
  <dgm:cxnLst>
    <dgm:cxn modelId="{AD7D870D-5C38-49A8-B9C5-CAE9D86D50FE}" srcId="{3532E832-3C5E-42A0-B56A-0A1B06B19A30}" destId="{D982885F-E2EC-439A-9E87-AF08B92498B0}" srcOrd="0" destOrd="0" parTransId="{5E32C4F2-92B6-4C94-A5B3-6958C7394AC3}" sibTransId="{3CAC338A-9ADD-481E-8F4F-9463770EA90C}"/>
    <dgm:cxn modelId="{042C1FE4-6469-4B28-9B49-9F5E180DEA98}" type="presOf" srcId="{D982885F-E2EC-439A-9E87-AF08B92498B0}" destId="{41666E25-8DF3-401A-950D-8E9A1E400524}" srcOrd="0" destOrd="0" presId="urn:microsoft.com/office/officeart/2005/8/layout/hProcess11#1"/>
    <dgm:cxn modelId="{C7E6A994-0DED-440C-A68F-96355718448D}" type="presOf" srcId="{3532E832-3C5E-42A0-B56A-0A1B06B19A30}" destId="{01757A83-5698-4D7F-845B-C6A614C6A455}" srcOrd="0" destOrd="0" presId="urn:microsoft.com/office/officeart/2005/8/layout/hProcess11#1"/>
    <dgm:cxn modelId="{C5914A47-B56C-4E49-96BC-35BF3FFF1C16}" type="presParOf" srcId="{01757A83-5698-4D7F-845B-C6A614C6A455}" destId="{0DBF5675-529D-43E9-B0FE-7F7F30DF37EE}" srcOrd="0" destOrd="0" presId="urn:microsoft.com/office/officeart/2005/8/layout/hProcess11#1"/>
    <dgm:cxn modelId="{D51EA36D-ABA5-4AB1-BC6D-B003240C690B}" type="presParOf" srcId="{01757A83-5698-4D7F-845B-C6A614C6A455}" destId="{DEC21A50-728D-4D71-85C7-21ED9E6F54BE}" srcOrd="1" destOrd="0" presId="urn:microsoft.com/office/officeart/2005/8/layout/hProcess11#1"/>
    <dgm:cxn modelId="{B1BADB85-33A0-44A4-A667-34CE1E97EBD4}" type="presParOf" srcId="{DEC21A50-728D-4D71-85C7-21ED9E6F54BE}" destId="{DD3FED76-CEE4-48DE-B61E-C412C59A928C}" srcOrd="0" destOrd="0" presId="urn:microsoft.com/office/officeart/2005/8/layout/hProcess11#1"/>
    <dgm:cxn modelId="{294A3594-9F69-426F-97D9-55949CB37ED5}" type="presParOf" srcId="{DD3FED76-CEE4-48DE-B61E-C412C59A928C}" destId="{41666E25-8DF3-401A-950D-8E9A1E400524}" srcOrd="0" destOrd="0" presId="urn:microsoft.com/office/officeart/2005/8/layout/hProcess11#1"/>
    <dgm:cxn modelId="{48502774-60DA-4E0D-AAC0-2D6957265851}" type="presParOf" srcId="{DD3FED76-CEE4-48DE-B61E-C412C59A928C}" destId="{6DB89FF4-1F08-4C6B-8F6C-F347304779FB}" srcOrd="1" destOrd="0" presId="urn:microsoft.com/office/officeart/2005/8/layout/hProcess11#1"/>
    <dgm:cxn modelId="{9C31BA25-9C34-4036-A891-8C0DE3E12DCB}" type="presParOf" srcId="{DD3FED76-CEE4-48DE-B61E-C412C59A928C}" destId="{729D20D0-BFC6-4282-80EF-A48716456401}" srcOrd="2" destOrd="0" presId="urn:microsoft.com/office/officeart/2005/8/layout/hProcess1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32E832-3C5E-42A0-B56A-0A1B06B19A30}" type="doc">
      <dgm:prSet loTypeId="urn:microsoft.com/office/officeart/2005/8/layout/hProcess11#2" loCatId="process" qsTypeId="urn:microsoft.com/office/officeart/2005/8/quickstyle/simple1#2" qsCatId="simple" csTypeId="urn:microsoft.com/office/officeart/2005/8/colors/accent1_2#2" csCatId="accent1" phldr="1"/>
      <dgm:spPr/>
      <dgm:t>
        <a:bodyPr/>
        <a:lstStyle/>
        <a:p>
          <a:endParaRPr lang="es-PE"/>
        </a:p>
      </dgm:t>
    </dgm:pt>
    <dgm:pt modelId="{D982885F-E2EC-439A-9E87-AF08B92498B0}">
      <dgm:prSet custT="1"/>
      <dgm:spPr/>
      <dgm:t>
        <a:bodyPr/>
        <a:lstStyle/>
        <a:p>
          <a:pPr rtl="0"/>
          <a:r>
            <a:rPr lang="es-PE" sz="2400" b="1" i="0" dirty="0">
              <a:solidFill>
                <a:schemeClr val="bg2">
                  <a:lumMod val="50000"/>
                </a:schemeClr>
              </a:solidFill>
              <a:latin typeface="Arial Narrow" panose="020B0606020202030204" pitchFamily="34" charset="0"/>
            </a:rPr>
            <a:t>Derecho al Acceso a la Justicia.</a:t>
          </a:r>
          <a:endParaRPr lang="es-PE" sz="2800" b="1" dirty="0">
            <a:solidFill>
              <a:schemeClr val="bg2">
                <a:lumMod val="50000"/>
              </a:schemeClr>
            </a:solidFill>
            <a:latin typeface="Arial Narrow" panose="020B0606020202030204" pitchFamily="34" charset="0"/>
          </a:endParaRPr>
        </a:p>
      </dgm:t>
    </dgm:pt>
    <dgm:pt modelId="{5E32C4F2-92B6-4C94-A5B3-6958C7394AC3}" type="parTrans" cxnId="{AD7D870D-5C38-49A8-B9C5-CAE9D86D50FE}">
      <dgm:prSet/>
      <dgm:spPr/>
      <dgm:t>
        <a:bodyPr/>
        <a:lstStyle/>
        <a:p>
          <a:endParaRPr lang="es-PE"/>
        </a:p>
      </dgm:t>
    </dgm:pt>
    <dgm:pt modelId="{3CAC338A-9ADD-481E-8F4F-9463770EA90C}" type="sibTrans" cxnId="{AD7D870D-5C38-49A8-B9C5-CAE9D86D50FE}">
      <dgm:prSet/>
      <dgm:spPr/>
      <dgm:t>
        <a:bodyPr/>
        <a:lstStyle/>
        <a:p>
          <a:endParaRPr lang="es-PE"/>
        </a:p>
      </dgm:t>
    </dgm:pt>
    <dgm:pt modelId="{01757A83-5698-4D7F-845B-C6A614C6A455}" type="pres">
      <dgm:prSet presAssocID="{3532E832-3C5E-42A0-B56A-0A1B06B19A30}" presName="Name0" presStyleCnt="0">
        <dgm:presLayoutVars>
          <dgm:dir/>
          <dgm:resizeHandles val="exact"/>
        </dgm:presLayoutVars>
      </dgm:prSet>
      <dgm:spPr/>
      <dgm:t>
        <a:bodyPr/>
        <a:lstStyle/>
        <a:p>
          <a:endParaRPr lang="es-PE"/>
        </a:p>
      </dgm:t>
    </dgm:pt>
    <dgm:pt modelId="{0DBF5675-529D-43E9-B0FE-7F7F30DF37EE}" type="pres">
      <dgm:prSet presAssocID="{3532E832-3C5E-42A0-B56A-0A1B06B19A30}" presName="arrow" presStyleLbl="bgShp" presStyleIdx="0" presStyleCnt="1" custScaleX="75693" custLinFactNeighborX="337" custLinFactNeighborY="16466"/>
      <dgm:spPr/>
    </dgm:pt>
    <dgm:pt modelId="{DEC21A50-728D-4D71-85C7-21ED9E6F54BE}" type="pres">
      <dgm:prSet presAssocID="{3532E832-3C5E-42A0-B56A-0A1B06B19A30}" presName="points" presStyleCnt="0"/>
      <dgm:spPr/>
    </dgm:pt>
    <dgm:pt modelId="{DD3FED76-CEE4-48DE-B61E-C412C59A928C}" type="pres">
      <dgm:prSet presAssocID="{D982885F-E2EC-439A-9E87-AF08B92498B0}" presName="compositeA" presStyleCnt="0"/>
      <dgm:spPr/>
    </dgm:pt>
    <dgm:pt modelId="{41666E25-8DF3-401A-950D-8E9A1E400524}" type="pres">
      <dgm:prSet presAssocID="{D982885F-E2EC-439A-9E87-AF08B92498B0}" presName="textA" presStyleLbl="revTx" presStyleIdx="0" presStyleCnt="1" custScaleX="111328" custLinFactNeighborX="771" custLinFactNeighborY="-18819">
        <dgm:presLayoutVars>
          <dgm:bulletEnabled val="1"/>
        </dgm:presLayoutVars>
      </dgm:prSet>
      <dgm:spPr/>
      <dgm:t>
        <a:bodyPr/>
        <a:lstStyle/>
        <a:p>
          <a:endParaRPr lang="es-PE"/>
        </a:p>
      </dgm:t>
    </dgm:pt>
    <dgm:pt modelId="{6DB89FF4-1F08-4C6B-8F6C-F347304779FB}" type="pres">
      <dgm:prSet presAssocID="{D982885F-E2EC-439A-9E87-AF08B92498B0}" presName="circleA" presStyleLbl="node1" presStyleIdx="0" presStyleCnt="1" custLinFactNeighborX="50791" custLinFactNeighborY="77704"/>
      <dgm:spPr/>
    </dgm:pt>
    <dgm:pt modelId="{729D20D0-BFC6-4282-80EF-A48716456401}" type="pres">
      <dgm:prSet presAssocID="{D982885F-E2EC-439A-9E87-AF08B92498B0}" presName="spaceA" presStyleCnt="0"/>
      <dgm:spPr/>
    </dgm:pt>
  </dgm:ptLst>
  <dgm:cxnLst>
    <dgm:cxn modelId="{AD7D870D-5C38-49A8-B9C5-CAE9D86D50FE}" srcId="{3532E832-3C5E-42A0-B56A-0A1B06B19A30}" destId="{D982885F-E2EC-439A-9E87-AF08B92498B0}" srcOrd="0" destOrd="0" parTransId="{5E32C4F2-92B6-4C94-A5B3-6958C7394AC3}" sibTransId="{3CAC338A-9ADD-481E-8F4F-9463770EA90C}"/>
    <dgm:cxn modelId="{6EB8B4B2-E24F-4C2F-B7E9-14305213858F}" type="presOf" srcId="{3532E832-3C5E-42A0-B56A-0A1B06B19A30}" destId="{01757A83-5698-4D7F-845B-C6A614C6A455}" srcOrd="0" destOrd="0" presId="urn:microsoft.com/office/officeart/2005/8/layout/hProcess11#2"/>
    <dgm:cxn modelId="{B721D2B0-A2BD-4FD5-AEB7-472EECAEB98A}" type="presOf" srcId="{D982885F-E2EC-439A-9E87-AF08B92498B0}" destId="{41666E25-8DF3-401A-950D-8E9A1E400524}" srcOrd="0" destOrd="0" presId="urn:microsoft.com/office/officeart/2005/8/layout/hProcess11#2"/>
    <dgm:cxn modelId="{B8762221-B4E7-4E58-BAB2-9844106ABDCE}" type="presParOf" srcId="{01757A83-5698-4D7F-845B-C6A614C6A455}" destId="{0DBF5675-529D-43E9-B0FE-7F7F30DF37EE}" srcOrd="0" destOrd="0" presId="urn:microsoft.com/office/officeart/2005/8/layout/hProcess11#2"/>
    <dgm:cxn modelId="{86C24E35-51E8-4916-85C5-5689E8DCD51C}" type="presParOf" srcId="{01757A83-5698-4D7F-845B-C6A614C6A455}" destId="{DEC21A50-728D-4D71-85C7-21ED9E6F54BE}" srcOrd="1" destOrd="0" presId="urn:microsoft.com/office/officeart/2005/8/layout/hProcess11#2"/>
    <dgm:cxn modelId="{64A0332F-360B-4993-AA58-740C36EFB0F7}" type="presParOf" srcId="{DEC21A50-728D-4D71-85C7-21ED9E6F54BE}" destId="{DD3FED76-CEE4-48DE-B61E-C412C59A928C}" srcOrd="0" destOrd="0" presId="urn:microsoft.com/office/officeart/2005/8/layout/hProcess11#2"/>
    <dgm:cxn modelId="{A9C1BB94-224D-4AA2-B6C6-20E8348F7844}" type="presParOf" srcId="{DD3FED76-CEE4-48DE-B61E-C412C59A928C}" destId="{41666E25-8DF3-401A-950D-8E9A1E400524}" srcOrd="0" destOrd="0" presId="urn:microsoft.com/office/officeart/2005/8/layout/hProcess11#2"/>
    <dgm:cxn modelId="{7D11222D-62DA-4BAF-A267-38C2CE7286E6}" type="presParOf" srcId="{DD3FED76-CEE4-48DE-B61E-C412C59A928C}" destId="{6DB89FF4-1F08-4C6B-8F6C-F347304779FB}" srcOrd="1" destOrd="0" presId="urn:microsoft.com/office/officeart/2005/8/layout/hProcess11#2"/>
    <dgm:cxn modelId="{1AB0470E-A079-44CB-901C-7E196730B530}" type="presParOf" srcId="{DD3FED76-CEE4-48DE-B61E-C412C59A928C}" destId="{729D20D0-BFC6-4282-80EF-A48716456401}" srcOrd="2" destOrd="0" presId="urn:microsoft.com/office/officeart/2005/8/layout/hProcess11#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32E832-3C5E-42A0-B56A-0A1B06B19A30}" type="doc">
      <dgm:prSet loTypeId="urn:microsoft.com/office/officeart/2005/8/layout/hProcess11#3" loCatId="process" qsTypeId="urn:microsoft.com/office/officeart/2005/8/quickstyle/simple1#3" qsCatId="simple" csTypeId="urn:microsoft.com/office/officeart/2005/8/colors/accent1_2#3" csCatId="accent1" phldr="1"/>
      <dgm:spPr/>
      <dgm:t>
        <a:bodyPr/>
        <a:lstStyle/>
        <a:p>
          <a:endParaRPr lang="es-PE"/>
        </a:p>
      </dgm:t>
    </dgm:pt>
    <dgm:pt modelId="{D982885F-E2EC-439A-9E87-AF08B92498B0}">
      <dgm:prSet phldr="0" custT="1"/>
      <dgm:spPr/>
      <dgm:t>
        <a:bodyPr vert="horz" wrap="square"/>
        <a:lstStyle/>
        <a:p>
          <a:pPr rtl="0">
            <a:lnSpc>
              <a:spcPct val="100000"/>
            </a:lnSpc>
            <a:spcBef>
              <a:spcPct val="0"/>
            </a:spcBef>
            <a:spcAft>
              <a:spcPct val="35000"/>
            </a:spcAft>
          </a:pPr>
          <a:r>
            <a:rPr lang="es-PE" sz="2400" b="1" i="0" dirty="0">
              <a:solidFill>
                <a:schemeClr val="bg2">
                  <a:lumMod val="50000"/>
                </a:schemeClr>
              </a:solidFill>
              <a:latin typeface="Arial Narrow" panose="020B0606020202030204" pitchFamily="34" charset="0"/>
            </a:rPr>
            <a:t>Ley General de Salud, Ley N° 26842</a:t>
          </a:r>
        </a:p>
        <a:p>
          <a:pPr rtl="0">
            <a:lnSpc>
              <a:spcPct val="100000"/>
            </a:lnSpc>
            <a:spcBef>
              <a:spcPct val="0"/>
            </a:spcBef>
            <a:spcAft>
              <a:spcPct val="35000"/>
            </a:spcAft>
          </a:pPr>
          <a:r>
            <a:rPr lang="es-PE" sz="2400" b="1" dirty="0">
              <a:solidFill>
                <a:schemeClr val="bg2">
                  <a:lumMod val="50000"/>
                </a:schemeClr>
              </a:solidFill>
              <a:latin typeface="Arial Narrow" panose="020B0606020202030204" pitchFamily="34" charset="0"/>
            </a:rPr>
            <a:t>modificada por la Ley</a:t>
          </a:r>
        </a:p>
        <a:p>
          <a:pPr rtl="0">
            <a:lnSpc>
              <a:spcPct val="100000"/>
            </a:lnSpc>
            <a:spcBef>
              <a:spcPct val="0"/>
            </a:spcBef>
            <a:spcAft>
              <a:spcPct val="35000"/>
            </a:spcAft>
          </a:pPr>
          <a:r>
            <a:rPr lang="es-PE" sz="2400" b="1" dirty="0">
              <a:solidFill>
                <a:schemeClr val="bg2">
                  <a:lumMod val="50000"/>
                </a:schemeClr>
              </a:solidFill>
              <a:latin typeface="Arial Narrow" panose="020B0606020202030204" pitchFamily="34" charset="0"/>
            </a:rPr>
            <a:t>Ley N° 29414 </a:t>
          </a:r>
        </a:p>
        <a:p>
          <a:pPr rtl="0">
            <a:lnSpc>
              <a:spcPct val="100000"/>
            </a:lnSpc>
            <a:spcBef>
              <a:spcPct val="0"/>
            </a:spcBef>
            <a:spcAft>
              <a:spcPct val="35000"/>
            </a:spcAft>
          </a:pPr>
          <a:endParaRPr lang="es-PE" sz="2400" b="1" dirty="0">
            <a:solidFill>
              <a:schemeClr val="bg2">
                <a:lumMod val="50000"/>
              </a:schemeClr>
            </a:solidFill>
            <a:latin typeface="Arial Narrow" panose="020B0606020202030204" pitchFamily="34" charset="0"/>
          </a:endParaRPr>
        </a:p>
      </dgm:t>
    </dgm:pt>
    <dgm:pt modelId="{5E32C4F2-92B6-4C94-A5B3-6958C7394AC3}" type="parTrans" cxnId="{39117BEB-7952-45DD-8468-ADFB668C136E}">
      <dgm:prSet/>
      <dgm:spPr/>
      <dgm:t>
        <a:bodyPr/>
        <a:lstStyle/>
        <a:p>
          <a:endParaRPr lang="es-PE"/>
        </a:p>
      </dgm:t>
    </dgm:pt>
    <dgm:pt modelId="{3CAC338A-9ADD-481E-8F4F-9463770EA90C}" type="sibTrans" cxnId="{39117BEB-7952-45DD-8468-ADFB668C136E}">
      <dgm:prSet/>
      <dgm:spPr/>
      <dgm:t>
        <a:bodyPr/>
        <a:lstStyle/>
        <a:p>
          <a:endParaRPr lang="es-PE"/>
        </a:p>
      </dgm:t>
    </dgm:pt>
    <dgm:pt modelId="{01757A83-5698-4D7F-845B-C6A614C6A455}" type="pres">
      <dgm:prSet presAssocID="{3532E832-3C5E-42A0-B56A-0A1B06B19A30}" presName="Name0" presStyleCnt="0">
        <dgm:presLayoutVars>
          <dgm:dir val="rev"/>
          <dgm:resizeHandles val="exact"/>
        </dgm:presLayoutVars>
      </dgm:prSet>
      <dgm:spPr/>
      <dgm:t>
        <a:bodyPr/>
        <a:lstStyle/>
        <a:p>
          <a:endParaRPr lang="es-PE"/>
        </a:p>
      </dgm:t>
    </dgm:pt>
    <dgm:pt modelId="{0DBF5675-529D-43E9-B0FE-7F7F30DF37EE}" type="pres">
      <dgm:prSet presAssocID="{3532E832-3C5E-42A0-B56A-0A1B06B19A30}" presName="arrow" presStyleLbl="bgShp" presStyleIdx="0" presStyleCnt="1" custScaleX="75693" custLinFactNeighborX="337" custLinFactNeighborY="16466"/>
      <dgm:spPr/>
    </dgm:pt>
    <dgm:pt modelId="{DEC21A50-728D-4D71-85C7-21ED9E6F54BE}" type="pres">
      <dgm:prSet presAssocID="{3532E832-3C5E-42A0-B56A-0A1B06B19A30}" presName="points" presStyleCnt="0"/>
      <dgm:spPr/>
    </dgm:pt>
    <dgm:pt modelId="{DD3FED76-CEE4-48DE-B61E-C412C59A928C}" type="pres">
      <dgm:prSet presAssocID="{D982885F-E2EC-439A-9E87-AF08B92498B0}" presName="compositeA" presStyleCnt="0"/>
      <dgm:spPr/>
    </dgm:pt>
    <dgm:pt modelId="{41666E25-8DF3-401A-950D-8E9A1E400524}" type="pres">
      <dgm:prSet presAssocID="{D982885F-E2EC-439A-9E87-AF08B92498B0}" presName="textA" presStyleLbl="revTx" presStyleIdx="0" presStyleCnt="1" custScaleX="111328" custLinFactNeighborX="771" custLinFactNeighborY="-18819">
        <dgm:presLayoutVars>
          <dgm:bulletEnabled val="1"/>
        </dgm:presLayoutVars>
      </dgm:prSet>
      <dgm:spPr/>
      <dgm:t>
        <a:bodyPr/>
        <a:lstStyle/>
        <a:p>
          <a:endParaRPr lang="es-PE"/>
        </a:p>
      </dgm:t>
    </dgm:pt>
    <dgm:pt modelId="{6DB89FF4-1F08-4C6B-8F6C-F347304779FB}" type="pres">
      <dgm:prSet presAssocID="{D982885F-E2EC-439A-9E87-AF08B92498B0}" presName="circleA" presStyleLbl="node1" presStyleIdx="0" presStyleCnt="1" custLinFactNeighborX="50791" custLinFactNeighborY="77704"/>
      <dgm:spPr/>
    </dgm:pt>
    <dgm:pt modelId="{729D20D0-BFC6-4282-80EF-A48716456401}" type="pres">
      <dgm:prSet presAssocID="{D982885F-E2EC-439A-9E87-AF08B92498B0}" presName="spaceA" presStyleCnt="0"/>
      <dgm:spPr/>
    </dgm:pt>
  </dgm:ptLst>
  <dgm:cxnLst>
    <dgm:cxn modelId="{B8C8F69C-D219-48F7-9183-5D0A57138347}" type="presOf" srcId="{3532E832-3C5E-42A0-B56A-0A1B06B19A30}" destId="{01757A83-5698-4D7F-845B-C6A614C6A455}" srcOrd="0" destOrd="0" presId="urn:microsoft.com/office/officeart/2005/8/layout/hProcess11#3"/>
    <dgm:cxn modelId="{71E1359F-2BE1-4993-BAE2-407C9BD1D9C2}" type="presOf" srcId="{D982885F-E2EC-439A-9E87-AF08B92498B0}" destId="{41666E25-8DF3-401A-950D-8E9A1E400524}" srcOrd="0" destOrd="0" presId="urn:microsoft.com/office/officeart/2005/8/layout/hProcess11#3"/>
    <dgm:cxn modelId="{39117BEB-7952-45DD-8468-ADFB668C136E}" srcId="{3532E832-3C5E-42A0-B56A-0A1B06B19A30}" destId="{D982885F-E2EC-439A-9E87-AF08B92498B0}" srcOrd="0" destOrd="0" parTransId="{5E32C4F2-92B6-4C94-A5B3-6958C7394AC3}" sibTransId="{3CAC338A-9ADD-481E-8F4F-9463770EA90C}"/>
    <dgm:cxn modelId="{96AE263F-28E9-4F2B-AC43-F498A1A61454}" type="presParOf" srcId="{01757A83-5698-4D7F-845B-C6A614C6A455}" destId="{0DBF5675-529D-43E9-B0FE-7F7F30DF37EE}" srcOrd="0" destOrd="0" presId="urn:microsoft.com/office/officeart/2005/8/layout/hProcess11#3"/>
    <dgm:cxn modelId="{523B19D7-30C3-4ECE-8E3E-473A482463FE}" type="presParOf" srcId="{01757A83-5698-4D7F-845B-C6A614C6A455}" destId="{DEC21A50-728D-4D71-85C7-21ED9E6F54BE}" srcOrd="1" destOrd="0" presId="urn:microsoft.com/office/officeart/2005/8/layout/hProcess11#3"/>
    <dgm:cxn modelId="{8739F0D0-4A68-47D8-90E3-FBB3218EC1E5}" type="presParOf" srcId="{DEC21A50-728D-4D71-85C7-21ED9E6F54BE}" destId="{DD3FED76-CEE4-48DE-B61E-C412C59A928C}" srcOrd="0" destOrd="0" presId="urn:microsoft.com/office/officeart/2005/8/layout/hProcess11#3"/>
    <dgm:cxn modelId="{BDEED636-26A7-4BFE-A642-9466A18306D2}" type="presParOf" srcId="{DD3FED76-CEE4-48DE-B61E-C412C59A928C}" destId="{41666E25-8DF3-401A-950D-8E9A1E400524}" srcOrd="0" destOrd="0" presId="urn:microsoft.com/office/officeart/2005/8/layout/hProcess11#3"/>
    <dgm:cxn modelId="{8FD3DDFD-EA37-4FFD-AF49-74B12A5E5AC2}" type="presParOf" srcId="{DD3FED76-CEE4-48DE-B61E-C412C59A928C}" destId="{6DB89FF4-1F08-4C6B-8F6C-F347304779FB}" srcOrd="1" destOrd="0" presId="urn:microsoft.com/office/officeart/2005/8/layout/hProcess11#3"/>
    <dgm:cxn modelId="{A4173E91-81D3-4902-9E4F-3322A98D9FE9}" type="presParOf" srcId="{DD3FED76-CEE4-48DE-B61E-C412C59A928C}" destId="{729D20D0-BFC6-4282-80EF-A48716456401}" srcOrd="2" destOrd="0" presId="urn:microsoft.com/office/officeart/2005/8/layout/hProcess11#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32E832-3C5E-42A0-B56A-0A1B06B19A30}" type="doc">
      <dgm:prSet loTypeId="urn:microsoft.com/office/officeart/2005/8/layout/hProcess11#4" loCatId="process" qsTypeId="urn:microsoft.com/office/officeart/2005/8/quickstyle/simple1#4" qsCatId="simple" csTypeId="urn:microsoft.com/office/officeart/2005/8/colors/accent1_2#4" csCatId="accent1" phldr="1"/>
      <dgm:spPr/>
      <dgm:t>
        <a:bodyPr/>
        <a:lstStyle/>
        <a:p>
          <a:endParaRPr lang="es-PE"/>
        </a:p>
      </dgm:t>
    </dgm:pt>
    <dgm:pt modelId="{D982885F-E2EC-439A-9E87-AF08B92498B0}">
      <dgm:prSet custT="1"/>
      <dgm:spPr/>
      <dgm:t>
        <a:bodyPr/>
        <a:lstStyle/>
        <a:p>
          <a:pPr rtl="0"/>
          <a:r>
            <a:rPr lang="es-PE" sz="2000" b="1" i="0" dirty="0">
              <a:solidFill>
                <a:schemeClr val="bg2">
                  <a:lumMod val="50000"/>
                </a:schemeClr>
              </a:solidFill>
              <a:latin typeface="Arial Narrow" panose="020B0606020202030204" pitchFamily="34" charset="0"/>
            </a:rPr>
            <a:t>SUPERINTENDENCIA NACIONAL DE SALUD  SUSALUD.</a:t>
          </a:r>
        </a:p>
      </dgm:t>
    </dgm:pt>
    <dgm:pt modelId="{5E32C4F2-92B6-4C94-A5B3-6958C7394AC3}" type="parTrans" cxnId="{AD7D870D-5C38-49A8-B9C5-CAE9D86D50FE}">
      <dgm:prSet/>
      <dgm:spPr/>
      <dgm:t>
        <a:bodyPr/>
        <a:lstStyle/>
        <a:p>
          <a:endParaRPr lang="es-PE"/>
        </a:p>
      </dgm:t>
    </dgm:pt>
    <dgm:pt modelId="{3CAC338A-9ADD-481E-8F4F-9463770EA90C}" type="sibTrans" cxnId="{AD7D870D-5C38-49A8-B9C5-CAE9D86D50FE}">
      <dgm:prSet/>
      <dgm:spPr/>
      <dgm:t>
        <a:bodyPr/>
        <a:lstStyle/>
        <a:p>
          <a:endParaRPr lang="es-PE"/>
        </a:p>
      </dgm:t>
    </dgm:pt>
    <dgm:pt modelId="{01757A83-5698-4D7F-845B-C6A614C6A455}" type="pres">
      <dgm:prSet presAssocID="{3532E832-3C5E-42A0-B56A-0A1B06B19A30}" presName="Name0" presStyleCnt="0">
        <dgm:presLayoutVars>
          <dgm:dir/>
          <dgm:resizeHandles val="exact"/>
        </dgm:presLayoutVars>
      </dgm:prSet>
      <dgm:spPr/>
      <dgm:t>
        <a:bodyPr/>
        <a:lstStyle/>
        <a:p>
          <a:endParaRPr lang="es-PE"/>
        </a:p>
      </dgm:t>
    </dgm:pt>
    <dgm:pt modelId="{0DBF5675-529D-43E9-B0FE-7F7F30DF37EE}" type="pres">
      <dgm:prSet presAssocID="{3532E832-3C5E-42A0-B56A-0A1B06B19A30}" presName="arrow" presStyleLbl="bgShp" presStyleIdx="0" presStyleCnt="1" custScaleX="75693" custLinFactNeighborX="125" custLinFactNeighborY="42403"/>
      <dgm:spPr/>
    </dgm:pt>
    <dgm:pt modelId="{DEC21A50-728D-4D71-85C7-21ED9E6F54BE}" type="pres">
      <dgm:prSet presAssocID="{3532E832-3C5E-42A0-B56A-0A1B06B19A30}" presName="points" presStyleCnt="0"/>
      <dgm:spPr/>
    </dgm:pt>
    <dgm:pt modelId="{DD3FED76-CEE4-48DE-B61E-C412C59A928C}" type="pres">
      <dgm:prSet presAssocID="{D982885F-E2EC-439A-9E87-AF08B92498B0}" presName="compositeA" presStyleCnt="0"/>
      <dgm:spPr/>
    </dgm:pt>
    <dgm:pt modelId="{41666E25-8DF3-401A-950D-8E9A1E400524}" type="pres">
      <dgm:prSet presAssocID="{D982885F-E2EC-439A-9E87-AF08B92498B0}" presName="textA" presStyleLbl="revTx" presStyleIdx="0" presStyleCnt="1" custScaleX="111328" custLinFactNeighborX="3361" custLinFactNeighborY="32422">
        <dgm:presLayoutVars>
          <dgm:bulletEnabled val="1"/>
        </dgm:presLayoutVars>
      </dgm:prSet>
      <dgm:spPr/>
      <dgm:t>
        <a:bodyPr/>
        <a:lstStyle/>
        <a:p>
          <a:endParaRPr lang="es-PE"/>
        </a:p>
      </dgm:t>
    </dgm:pt>
    <dgm:pt modelId="{6DB89FF4-1F08-4C6B-8F6C-F347304779FB}" type="pres">
      <dgm:prSet presAssocID="{D982885F-E2EC-439A-9E87-AF08B92498B0}" presName="circleA" presStyleLbl="node1" presStyleIdx="0" presStyleCnt="1" custLinFactNeighborX="50791" custLinFactNeighborY="77704"/>
      <dgm:spPr/>
    </dgm:pt>
    <dgm:pt modelId="{729D20D0-BFC6-4282-80EF-A48716456401}" type="pres">
      <dgm:prSet presAssocID="{D982885F-E2EC-439A-9E87-AF08B92498B0}" presName="spaceA" presStyleCnt="0"/>
      <dgm:spPr/>
    </dgm:pt>
  </dgm:ptLst>
  <dgm:cxnLst>
    <dgm:cxn modelId="{6DF5BCF0-CC96-4D72-9A46-A1EB585AD58C}" type="presOf" srcId="{3532E832-3C5E-42A0-B56A-0A1B06B19A30}" destId="{01757A83-5698-4D7F-845B-C6A614C6A455}" srcOrd="0" destOrd="0" presId="urn:microsoft.com/office/officeart/2005/8/layout/hProcess11#4"/>
    <dgm:cxn modelId="{AD7D870D-5C38-49A8-B9C5-CAE9D86D50FE}" srcId="{3532E832-3C5E-42A0-B56A-0A1B06B19A30}" destId="{D982885F-E2EC-439A-9E87-AF08B92498B0}" srcOrd="0" destOrd="0" parTransId="{5E32C4F2-92B6-4C94-A5B3-6958C7394AC3}" sibTransId="{3CAC338A-9ADD-481E-8F4F-9463770EA90C}"/>
    <dgm:cxn modelId="{898AC1C0-8ED3-4780-B07F-05B101FEDC46}" type="presOf" srcId="{D982885F-E2EC-439A-9E87-AF08B92498B0}" destId="{41666E25-8DF3-401A-950D-8E9A1E400524}" srcOrd="0" destOrd="0" presId="urn:microsoft.com/office/officeart/2005/8/layout/hProcess11#4"/>
    <dgm:cxn modelId="{154C866C-4345-489A-92CA-D28E843059BB}" type="presParOf" srcId="{01757A83-5698-4D7F-845B-C6A614C6A455}" destId="{0DBF5675-529D-43E9-B0FE-7F7F30DF37EE}" srcOrd="0" destOrd="0" presId="urn:microsoft.com/office/officeart/2005/8/layout/hProcess11#4"/>
    <dgm:cxn modelId="{07E5B097-9020-4165-843A-EC3C79E497C2}" type="presParOf" srcId="{01757A83-5698-4D7F-845B-C6A614C6A455}" destId="{DEC21A50-728D-4D71-85C7-21ED9E6F54BE}" srcOrd="1" destOrd="0" presId="urn:microsoft.com/office/officeart/2005/8/layout/hProcess11#4"/>
    <dgm:cxn modelId="{6E3B8334-2F30-4D98-A0FE-282E7A0157FE}" type="presParOf" srcId="{DEC21A50-728D-4D71-85C7-21ED9E6F54BE}" destId="{DD3FED76-CEE4-48DE-B61E-C412C59A928C}" srcOrd="0" destOrd="0" presId="urn:microsoft.com/office/officeart/2005/8/layout/hProcess11#4"/>
    <dgm:cxn modelId="{5EBC231B-5DE2-4938-9376-767445A9AD89}" type="presParOf" srcId="{DD3FED76-CEE4-48DE-B61E-C412C59A928C}" destId="{41666E25-8DF3-401A-950D-8E9A1E400524}" srcOrd="0" destOrd="0" presId="urn:microsoft.com/office/officeart/2005/8/layout/hProcess11#4"/>
    <dgm:cxn modelId="{C76EF7CF-E5A1-4F8E-AFA4-18AD85BF4BDE}" type="presParOf" srcId="{DD3FED76-CEE4-48DE-B61E-C412C59A928C}" destId="{6DB89FF4-1F08-4C6B-8F6C-F347304779FB}" srcOrd="1" destOrd="0" presId="urn:microsoft.com/office/officeart/2005/8/layout/hProcess11#4"/>
    <dgm:cxn modelId="{BAE186B0-D1AE-4C0E-A494-13662E9FF082}" type="presParOf" srcId="{DD3FED76-CEE4-48DE-B61E-C412C59A928C}" destId="{729D20D0-BFC6-4282-80EF-A48716456401}" srcOrd="2" destOrd="0" presId="urn:microsoft.com/office/officeart/2005/8/layout/hProcess11#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532E832-3C5E-42A0-B56A-0A1B06B19A30}" type="doc">
      <dgm:prSet loTypeId="urn:microsoft.com/office/officeart/2005/8/layout/hProcess11#5" loCatId="process" qsTypeId="urn:microsoft.com/office/officeart/2005/8/quickstyle/simple1#5" qsCatId="simple" csTypeId="urn:microsoft.com/office/officeart/2005/8/colors/accent1_2#5" csCatId="accent1" phldr="1"/>
      <dgm:spPr/>
      <dgm:t>
        <a:bodyPr/>
        <a:lstStyle/>
        <a:p>
          <a:endParaRPr lang="es-PE"/>
        </a:p>
      </dgm:t>
    </dgm:pt>
    <dgm:pt modelId="{D982885F-E2EC-439A-9E87-AF08B92498B0}">
      <dgm:prSet custT="1"/>
      <dgm:spPr/>
      <dgm:t>
        <a:bodyPr/>
        <a:lstStyle/>
        <a:p>
          <a:pPr rtl="0"/>
          <a:r>
            <a:rPr lang="es-PE" sz="2000" b="1" i="0" dirty="0">
              <a:solidFill>
                <a:schemeClr val="bg2">
                  <a:lumMod val="50000"/>
                </a:schemeClr>
              </a:solidFill>
              <a:latin typeface="Arial Narrow" panose="020B0606020202030204" pitchFamily="34" charset="0"/>
            </a:rPr>
            <a:t>AMBITO DE COMPETENCIA DE SUSALUD</a:t>
          </a:r>
        </a:p>
      </dgm:t>
    </dgm:pt>
    <dgm:pt modelId="{5E32C4F2-92B6-4C94-A5B3-6958C7394AC3}" type="parTrans" cxnId="{AD7D870D-5C38-49A8-B9C5-CAE9D86D50FE}">
      <dgm:prSet/>
      <dgm:spPr/>
      <dgm:t>
        <a:bodyPr/>
        <a:lstStyle/>
        <a:p>
          <a:endParaRPr lang="es-PE"/>
        </a:p>
      </dgm:t>
    </dgm:pt>
    <dgm:pt modelId="{3CAC338A-9ADD-481E-8F4F-9463770EA90C}" type="sibTrans" cxnId="{AD7D870D-5C38-49A8-B9C5-CAE9D86D50FE}">
      <dgm:prSet/>
      <dgm:spPr/>
      <dgm:t>
        <a:bodyPr/>
        <a:lstStyle/>
        <a:p>
          <a:endParaRPr lang="es-PE"/>
        </a:p>
      </dgm:t>
    </dgm:pt>
    <dgm:pt modelId="{01757A83-5698-4D7F-845B-C6A614C6A455}" type="pres">
      <dgm:prSet presAssocID="{3532E832-3C5E-42A0-B56A-0A1B06B19A30}" presName="Name0" presStyleCnt="0">
        <dgm:presLayoutVars>
          <dgm:dir/>
          <dgm:resizeHandles val="exact"/>
        </dgm:presLayoutVars>
      </dgm:prSet>
      <dgm:spPr/>
      <dgm:t>
        <a:bodyPr/>
        <a:lstStyle/>
        <a:p>
          <a:endParaRPr lang="es-PE"/>
        </a:p>
      </dgm:t>
    </dgm:pt>
    <dgm:pt modelId="{0DBF5675-529D-43E9-B0FE-7F7F30DF37EE}" type="pres">
      <dgm:prSet presAssocID="{3532E832-3C5E-42A0-B56A-0A1B06B19A30}" presName="arrow" presStyleLbl="bgShp" presStyleIdx="0" presStyleCnt="1" custScaleX="75693" custLinFactNeighborX="125" custLinFactNeighborY="42403"/>
      <dgm:spPr/>
    </dgm:pt>
    <dgm:pt modelId="{DEC21A50-728D-4D71-85C7-21ED9E6F54BE}" type="pres">
      <dgm:prSet presAssocID="{3532E832-3C5E-42A0-B56A-0A1B06B19A30}" presName="points" presStyleCnt="0"/>
      <dgm:spPr/>
    </dgm:pt>
    <dgm:pt modelId="{DD3FED76-CEE4-48DE-B61E-C412C59A928C}" type="pres">
      <dgm:prSet presAssocID="{D982885F-E2EC-439A-9E87-AF08B92498B0}" presName="compositeA" presStyleCnt="0"/>
      <dgm:spPr/>
    </dgm:pt>
    <dgm:pt modelId="{41666E25-8DF3-401A-950D-8E9A1E400524}" type="pres">
      <dgm:prSet presAssocID="{D982885F-E2EC-439A-9E87-AF08B92498B0}" presName="textA" presStyleLbl="revTx" presStyleIdx="0" presStyleCnt="1" custScaleX="111328" custLinFactNeighborX="3361" custLinFactNeighborY="32422">
        <dgm:presLayoutVars>
          <dgm:bulletEnabled val="1"/>
        </dgm:presLayoutVars>
      </dgm:prSet>
      <dgm:spPr/>
      <dgm:t>
        <a:bodyPr/>
        <a:lstStyle/>
        <a:p>
          <a:endParaRPr lang="es-PE"/>
        </a:p>
      </dgm:t>
    </dgm:pt>
    <dgm:pt modelId="{6DB89FF4-1F08-4C6B-8F6C-F347304779FB}" type="pres">
      <dgm:prSet presAssocID="{D982885F-E2EC-439A-9E87-AF08B92498B0}" presName="circleA" presStyleLbl="node1" presStyleIdx="0" presStyleCnt="1" custLinFactNeighborX="50791" custLinFactNeighborY="77704"/>
      <dgm:spPr/>
    </dgm:pt>
    <dgm:pt modelId="{729D20D0-BFC6-4282-80EF-A48716456401}" type="pres">
      <dgm:prSet presAssocID="{D982885F-E2EC-439A-9E87-AF08B92498B0}" presName="spaceA" presStyleCnt="0"/>
      <dgm:spPr/>
    </dgm:pt>
  </dgm:ptLst>
  <dgm:cxnLst>
    <dgm:cxn modelId="{AD7D870D-5C38-49A8-B9C5-CAE9D86D50FE}" srcId="{3532E832-3C5E-42A0-B56A-0A1B06B19A30}" destId="{D982885F-E2EC-439A-9E87-AF08B92498B0}" srcOrd="0" destOrd="0" parTransId="{5E32C4F2-92B6-4C94-A5B3-6958C7394AC3}" sibTransId="{3CAC338A-9ADD-481E-8F4F-9463770EA90C}"/>
    <dgm:cxn modelId="{AB4F8D1B-94B7-4B88-A2B6-0ECDFAF055F4}" type="presOf" srcId="{D982885F-E2EC-439A-9E87-AF08B92498B0}" destId="{41666E25-8DF3-401A-950D-8E9A1E400524}" srcOrd="0" destOrd="0" presId="urn:microsoft.com/office/officeart/2005/8/layout/hProcess11#5"/>
    <dgm:cxn modelId="{782D945A-A8D7-4DEC-B316-E780FE632EB6}" type="presOf" srcId="{3532E832-3C5E-42A0-B56A-0A1B06B19A30}" destId="{01757A83-5698-4D7F-845B-C6A614C6A455}" srcOrd="0" destOrd="0" presId="urn:microsoft.com/office/officeart/2005/8/layout/hProcess11#5"/>
    <dgm:cxn modelId="{AE02159B-A351-44E6-A806-191A0DA065EC}" type="presParOf" srcId="{01757A83-5698-4D7F-845B-C6A614C6A455}" destId="{0DBF5675-529D-43E9-B0FE-7F7F30DF37EE}" srcOrd="0" destOrd="0" presId="urn:microsoft.com/office/officeart/2005/8/layout/hProcess11#5"/>
    <dgm:cxn modelId="{B29A687A-325B-4CC5-B66A-25E608185BCF}" type="presParOf" srcId="{01757A83-5698-4D7F-845B-C6A614C6A455}" destId="{DEC21A50-728D-4D71-85C7-21ED9E6F54BE}" srcOrd="1" destOrd="0" presId="urn:microsoft.com/office/officeart/2005/8/layout/hProcess11#5"/>
    <dgm:cxn modelId="{A9A99C56-5300-469A-A1AF-882C7024EB6F}" type="presParOf" srcId="{DEC21A50-728D-4D71-85C7-21ED9E6F54BE}" destId="{DD3FED76-CEE4-48DE-B61E-C412C59A928C}" srcOrd="0" destOrd="0" presId="urn:microsoft.com/office/officeart/2005/8/layout/hProcess11#5"/>
    <dgm:cxn modelId="{B7C4E364-820A-464E-86BD-BA2889BDA21B}" type="presParOf" srcId="{DD3FED76-CEE4-48DE-B61E-C412C59A928C}" destId="{41666E25-8DF3-401A-950D-8E9A1E400524}" srcOrd="0" destOrd="0" presId="urn:microsoft.com/office/officeart/2005/8/layout/hProcess11#5"/>
    <dgm:cxn modelId="{1186E973-959D-4BFE-975F-063C180AF0C9}" type="presParOf" srcId="{DD3FED76-CEE4-48DE-B61E-C412C59A928C}" destId="{6DB89FF4-1F08-4C6B-8F6C-F347304779FB}" srcOrd="1" destOrd="0" presId="urn:microsoft.com/office/officeart/2005/8/layout/hProcess11#5"/>
    <dgm:cxn modelId="{D49A6B58-B929-483A-A026-3B70A018DA83}" type="presParOf" srcId="{DD3FED76-CEE4-48DE-B61E-C412C59A928C}" destId="{729D20D0-BFC6-4282-80EF-A48716456401}" srcOrd="2" destOrd="0" presId="urn:microsoft.com/office/officeart/2005/8/layout/hProcess11#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532E832-3C5E-42A0-B56A-0A1B06B19A30}" type="doc">
      <dgm:prSet loTypeId="urn:microsoft.com/office/officeart/2005/8/layout/hProcess11#6" loCatId="process" qsTypeId="urn:microsoft.com/office/officeart/2005/8/quickstyle/simple1#6" qsCatId="simple" csTypeId="urn:microsoft.com/office/officeart/2005/8/colors/accent1_2#6" csCatId="accent1" phldr="1"/>
      <dgm:spPr/>
      <dgm:t>
        <a:bodyPr/>
        <a:lstStyle/>
        <a:p>
          <a:endParaRPr lang="es-PE"/>
        </a:p>
      </dgm:t>
    </dgm:pt>
    <dgm:pt modelId="{D982885F-E2EC-439A-9E87-AF08B92498B0}">
      <dgm:prSet custT="1"/>
      <dgm:spPr/>
      <dgm:t>
        <a:bodyPr/>
        <a:lstStyle/>
        <a:p>
          <a:pPr rtl="0"/>
          <a:r>
            <a:rPr lang="es-PE" sz="2000" b="1" i="0" dirty="0">
              <a:solidFill>
                <a:schemeClr val="bg2">
                  <a:lumMod val="50000"/>
                </a:schemeClr>
              </a:solidFill>
              <a:latin typeface="Arial Narrow" panose="020B0606020202030204" pitchFamily="34" charset="0"/>
            </a:rPr>
            <a:t>Articulo 8 </a:t>
          </a:r>
        </a:p>
        <a:p>
          <a:pPr rtl="0"/>
          <a:r>
            <a:rPr lang="es-PE" sz="2000" b="1" i="0" dirty="0">
              <a:solidFill>
                <a:schemeClr val="bg2">
                  <a:lumMod val="50000"/>
                </a:schemeClr>
              </a:solidFill>
              <a:latin typeface="Arial Narrow" panose="020B0606020202030204" pitchFamily="34" charset="0"/>
            </a:rPr>
            <a:t>Funciones Generales de la Superintendencia Nacional de Salud</a:t>
          </a:r>
          <a:r>
            <a:rPr lang="es-PE" sz="2400" b="1" i="0" dirty="0">
              <a:solidFill>
                <a:schemeClr val="bg2">
                  <a:lumMod val="50000"/>
                </a:schemeClr>
              </a:solidFill>
              <a:latin typeface="Arial Narrow" panose="020B0606020202030204" pitchFamily="34" charset="0"/>
            </a:rPr>
            <a:t>.</a:t>
          </a:r>
        </a:p>
      </dgm:t>
    </dgm:pt>
    <dgm:pt modelId="{5E32C4F2-92B6-4C94-A5B3-6958C7394AC3}" type="parTrans" cxnId="{AD7D870D-5C38-49A8-B9C5-CAE9D86D50FE}">
      <dgm:prSet/>
      <dgm:spPr/>
      <dgm:t>
        <a:bodyPr/>
        <a:lstStyle/>
        <a:p>
          <a:endParaRPr lang="es-PE"/>
        </a:p>
      </dgm:t>
    </dgm:pt>
    <dgm:pt modelId="{3CAC338A-9ADD-481E-8F4F-9463770EA90C}" type="sibTrans" cxnId="{AD7D870D-5C38-49A8-B9C5-CAE9D86D50FE}">
      <dgm:prSet/>
      <dgm:spPr/>
      <dgm:t>
        <a:bodyPr/>
        <a:lstStyle/>
        <a:p>
          <a:endParaRPr lang="es-PE"/>
        </a:p>
      </dgm:t>
    </dgm:pt>
    <dgm:pt modelId="{01757A83-5698-4D7F-845B-C6A614C6A455}" type="pres">
      <dgm:prSet presAssocID="{3532E832-3C5E-42A0-B56A-0A1B06B19A30}" presName="Name0" presStyleCnt="0">
        <dgm:presLayoutVars>
          <dgm:dir/>
          <dgm:resizeHandles val="exact"/>
        </dgm:presLayoutVars>
      </dgm:prSet>
      <dgm:spPr/>
      <dgm:t>
        <a:bodyPr/>
        <a:lstStyle/>
        <a:p>
          <a:endParaRPr lang="es-PE"/>
        </a:p>
      </dgm:t>
    </dgm:pt>
    <dgm:pt modelId="{0DBF5675-529D-43E9-B0FE-7F7F30DF37EE}" type="pres">
      <dgm:prSet presAssocID="{3532E832-3C5E-42A0-B56A-0A1B06B19A30}" presName="arrow" presStyleLbl="bgShp" presStyleIdx="0" presStyleCnt="1" custScaleX="75693" custLinFactNeighborX="337" custLinFactNeighborY="16466"/>
      <dgm:spPr/>
    </dgm:pt>
    <dgm:pt modelId="{DEC21A50-728D-4D71-85C7-21ED9E6F54BE}" type="pres">
      <dgm:prSet presAssocID="{3532E832-3C5E-42A0-B56A-0A1B06B19A30}" presName="points" presStyleCnt="0"/>
      <dgm:spPr/>
    </dgm:pt>
    <dgm:pt modelId="{DD3FED76-CEE4-48DE-B61E-C412C59A928C}" type="pres">
      <dgm:prSet presAssocID="{D982885F-E2EC-439A-9E87-AF08B92498B0}" presName="compositeA" presStyleCnt="0"/>
      <dgm:spPr/>
    </dgm:pt>
    <dgm:pt modelId="{41666E25-8DF3-401A-950D-8E9A1E400524}" type="pres">
      <dgm:prSet presAssocID="{D982885F-E2EC-439A-9E87-AF08B92498B0}" presName="textA" presStyleLbl="revTx" presStyleIdx="0" presStyleCnt="1" custScaleX="111328" custLinFactNeighborX="3363" custLinFactNeighborY="20750">
        <dgm:presLayoutVars>
          <dgm:bulletEnabled val="1"/>
        </dgm:presLayoutVars>
      </dgm:prSet>
      <dgm:spPr/>
      <dgm:t>
        <a:bodyPr/>
        <a:lstStyle/>
        <a:p>
          <a:endParaRPr lang="es-PE"/>
        </a:p>
      </dgm:t>
    </dgm:pt>
    <dgm:pt modelId="{6DB89FF4-1F08-4C6B-8F6C-F347304779FB}" type="pres">
      <dgm:prSet presAssocID="{D982885F-E2EC-439A-9E87-AF08B92498B0}" presName="circleA" presStyleLbl="node1" presStyleIdx="0" presStyleCnt="1" custLinFactNeighborX="50791" custLinFactNeighborY="77704"/>
      <dgm:spPr/>
    </dgm:pt>
    <dgm:pt modelId="{729D20D0-BFC6-4282-80EF-A48716456401}" type="pres">
      <dgm:prSet presAssocID="{D982885F-E2EC-439A-9E87-AF08B92498B0}" presName="spaceA" presStyleCnt="0"/>
      <dgm:spPr/>
    </dgm:pt>
  </dgm:ptLst>
  <dgm:cxnLst>
    <dgm:cxn modelId="{AD7D870D-5C38-49A8-B9C5-CAE9D86D50FE}" srcId="{3532E832-3C5E-42A0-B56A-0A1B06B19A30}" destId="{D982885F-E2EC-439A-9E87-AF08B92498B0}" srcOrd="0" destOrd="0" parTransId="{5E32C4F2-92B6-4C94-A5B3-6958C7394AC3}" sibTransId="{3CAC338A-9ADD-481E-8F4F-9463770EA90C}"/>
    <dgm:cxn modelId="{5E29271C-72A2-468A-9B62-D44BE25CFBDA}" type="presOf" srcId="{3532E832-3C5E-42A0-B56A-0A1B06B19A30}" destId="{01757A83-5698-4D7F-845B-C6A614C6A455}" srcOrd="0" destOrd="0" presId="urn:microsoft.com/office/officeart/2005/8/layout/hProcess11#6"/>
    <dgm:cxn modelId="{DA58EE9B-7474-4E4E-ABE0-65CC5E1D03BC}" type="presOf" srcId="{D982885F-E2EC-439A-9E87-AF08B92498B0}" destId="{41666E25-8DF3-401A-950D-8E9A1E400524}" srcOrd="0" destOrd="0" presId="urn:microsoft.com/office/officeart/2005/8/layout/hProcess11#6"/>
    <dgm:cxn modelId="{1CEAF575-19A7-4127-9A8E-1D921CA886D0}" type="presParOf" srcId="{01757A83-5698-4D7F-845B-C6A614C6A455}" destId="{0DBF5675-529D-43E9-B0FE-7F7F30DF37EE}" srcOrd="0" destOrd="0" presId="urn:microsoft.com/office/officeart/2005/8/layout/hProcess11#6"/>
    <dgm:cxn modelId="{0BCB47FB-1013-4354-A3C9-CB52D182AB63}" type="presParOf" srcId="{01757A83-5698-4D7F-845B-C6A614C6A455}" destId="{DEC21A50-728D-4D71-85C7-21ED9E6F54BE}" srcOrd="1" destOrd="0" presId="urn:microsoft.com/office/officeart/2005/8/layout/hProcess11#6"/>
    <dgm:cxn modelId="{B47C90BC-2F3A-416F-8C03-CC5126D39637}" type="presParOf" srcId="{DEC21A50-728D-4D71-85C7-21ED9E6F54BE}" destId="{DD3FED76-CEE4-48DE-B61E-C412C59A928C}" srcOrd="0" destOrd="0" presId="urn:microsoft.com/office/officeart/2005/8/layout/hProcess11#6"/>
    <dgm:cxn modelId="{F23B361C-968F-4F9A-80D5-16CCEFAF7758}" type="presParOf" srcId="{DD3FED76-CEE4-48DE-B61E-C412C59A928C}" destId="{41666E25-8DF3-401A-950D-8E9A1E400524}" srcOrd="0" destOrd="0" presId="urn:microsoft.com/office/officeart/2005/8/layout/hProcess11#6"/>
    <dgm:cxn modelId="{D9A417B0-8C61-4AE5-AD41-09A55B4587F6}" type="presParOf" srcId="{DD3FED76-CEE4-48DE-B61E-C412C59A928C}" destId="{6DB89FF4-1F08-4C6B-8F6C-F347304779FB}" srcOrd="1" destOrd="0" presId="urn:microsoft.com/office/officeart/2005/8/layout/hProcess11#6"/>
    <dgm:cxn modelId="{DEEDAB12-1E28-483D-B499-8B9ABDB1BD15}" type="presParOf" srcId="{DD3FED76-CEE4-48DE-B61E-C412C59A928C}" destId="{729D20D0-BFC6-4282-80EF-A48716456401}" srcOrd="2" destOrd="0" presId="urn:microsoft.com/office/officeart/2005/8/layout/hProcess11#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532E832-3C5E-42A0-B56A-0A1B06B19A30}" type="doc">
      <dgm:prSet loTypeId="urn:microsoft.com/office/officeart/2005/8/layout/hProcess11#7" loCatId="process" qsTypeId="urn:microsoft.com/office/officeart/2005/8/quickstyle/simple1#7" qsCatId="simple" csTypeId="urn:microsoft.com/office/officeart/2005/8/colors/accent1_2#7" csCatId="accent1" phldr="1"/>
      <dgm:spPr/>
      <dgm:t>
        <a:bodyPr/>
        <a:lstStyle/>
        <a:p>
          <a:endParaRPr lang="es-PE"/>
        </a:p>
      </dgm:t>
    </dgm:pt>
    <dgm:pt modelId="{D982885F-E2EC-439A-9E87-AF08B92498B0}">
      <dgm:prSet custT="1"/>
      <dgm:spPr/>
      <dgm:t>
        <a:bodyPr/>
        <a:lstStyle/>
        <a:p>
          <a:pPr rtl="0"/>
          <a:r>
            <a:rPr lang="es-PE" sz="2400" b="1" i="0" dirty="0">
              <a:solidFill>
                <a:schemeClr val="bg2">
                  <a:lumMod val="50000"/>
                </a:schemeClr>
              </a:solidFill>
              <a:latin typeface="Arial Narrow" panose="020B0606020202030204" pitchFamily="34" charset="0"/>
            </a:rPr>
            <a:t>Decreto Legislativo N° 1158, art. 30 y 31  </a:t>
          </a:r>
          <a:endParaRPr lang="es-PE" sz="2800" b="1" dirty="0">
            <a:solidFill>
              <a:schemeClr val="bg2">
                <a:lumMod val="50000"/>
              </a:schemeClr>
            </a:solidFill>
            <a:latin typeface="Arial Narrow" panose="020B0606020202030204" pitchFamily="34" charset="0"/>
          </a:endParaRPr>
        </a:p>
      </dgm:t>
    </dgm:pt>
    <dgm:pt modelId="{5E32C4F2-92B6-4C94-A5B3-6958C7394AC3}" type="parTrans" cxnId="{AD7D870D-5C38-49A8-B9C5-CAE9D86D50FE}">
      <dgm:prSet/>
      <dgm:spPr/>
      <dgm:t>
        <a:bodyPr/>
        <a:lstStyle/>
        <a:p>
          <a:endParaRPr lang="es-PE"/>
        </a:p>
      </dgm:t>
    </dgm:pt>
    <dgm:pt modelId="{3CAC338A-9ADD-481E-8F4F-9463770EA90C}" type="sibTrans" cxnId="{AD7D870D-5C38-49A8-B9C5-CAE9D86D50FE}">
      <dgm:prSet/>
      <dgm:spPr/>
      <dgm:t>
        <a:bodyPr/>
        <a:lstStyle/>
        <a:p>
          <a:endParaRPr lang="es-PE"/>
        </a:p>
      </dgm:t>
    </dgm:pt>
    <dgm:pt modelId="{01757A83-5698-4D7F-845B-C6A614C6A455}" type="pres">
      <dgm:prSet presAssocID="{3532E832-3C5E-42A0-B56A-0A1B06B19A30}" presName="Name0" presStyleCnt="0">
        <dgm:presLayoutVars>
          <dgm:dir/>
          <dgm:resizeHandles val="exact"/>
        </dgm:presLayoutVars>
      </dgm:prSet>
      <dgm:spPr/>
      <dgm:t>
        <a:bodyPr/>
        <a:lstStyle/>
        <a:p>
          <a:endParaRPr lang="es-PE"/>
        </a:p>
      </dgm:t>
    </dgm:pt>
    <dgm:pt modelId="{0DBF5675-529D-43E9-B0FE-7F7F30DF37EE}" type="pres">
      <dgm:prSet presAssocID="{3532E832-3C5E-42A0-B56A-0A1B06B19A30}" presName="arrow" presStyleLbl="bgShp" presStyleIdx="0" presStyleCnt="1" custScaleX="75693" custLinFactNeighborX="337" custLinFactNeighborY="16466"/>
      <dgm:spPr/>
    </dgm:pt>
    <dgm:pt modelId="{DEC21A50-728D-4D71-85C7-21ED9E6F54BE}" type="pres">
      <dgm:prSet presAssocID="{3532E832-3C5E-42A0-B56A-0A1B06B19A30}" presName="points" presStyleCnt="0"/>
      <dgm:spPr/>
    </dgm:pt>
    <dgm:pt modelId="{DD3FED76-CEE4-48DE-B61E-C412C59A928C}" type="pres">
      <dgm:prSet presAssocID="{D982885F-E2EC-439A-9E87-AF08B92498B0}" presName="compositeA" presStyleCnt="0"/>
      <dgm:spPr/>
    </dgm:pt>
    <dgm:pt modelId="{41666E25-8DF3-401A-950D-8E9A1E400524}" type="pres">
      <dgm:prSet presAssocID="{D982885F-E2EC-439A-9E87-AF08B92498B0}" presName="textA" presStyleLbl="revTx" presStyleIdx="0" presStyleCnt="1" custScaleX="111328" custLinFactNeighborX="771" custLinFactNeighborY="-18819">
        <dgm:presLayoutVars>
          <dgm:bulletEnabled val="1"/>
        </dgm:presLayoutVars>
      </dgm:prSet>
      <dgm:spPr/>
      <dgm:t>
        <a:bodyPr/>
        <a:lstStyle/>
        <a:p>
          <a:endParaRPr lang="es-PE"/>
        </a:p>
      </dgm:t>
    </dgm:pt>
    <dgm:pt modelId="{6DB89FF4-1F08-4C6B-8F6C-F347304779FB}" type="pres">
      <dgm:prSet presAssocID="{D982885F-E2EC-439A-9E87-AF08B92498B0}" presName="circleA" presStyleLbl="node1" presStyleIdx="0" presStyleCnt="1" custLinFactNeighborX="50791" custLinFactNeighborY="77704"/>
      <dgm:spPr/>
    </dgm:pt>
    <dgm:pt modelId="{729D20D0-BFC6-4282-80EF-A48716456401}" type="pres">
      <dgm:prSet presAssocID="{D982885F-E2EC-439A-9E87-AF08B92498B0}" presName="spaceA" presStyleCnt="0"/>
      <dgm:spPr/>
    </dgm:pt>
  </dgm:ptLst>
  <dgm:cxnLst>
    <dgm:cxn modelId="{AD7D870D-5C38-49A8-B9C5-CAE9D86D50FE}" srcId="{3532E832-3C5E-42A0-B56A-0A1B06B19A30}" destId="{D982885F-E2EC-439A-9E87-AF08B92498B0}" srcOrd="0" destOrd="0" parTransId="{5E32C4F2-92B6-4C94-A5B3-6958C7394AC3}" sibTransId="{3CAC338A-9ADD-481E-8F4F-9463770EA90C}"/>
    <dgm:cxn modelId="{0E7485FF-28BF-44DE-806B-46FB82CF7DBF}" type="presOf" srcId="{D982885F-E2EC-439A-9E87-AF08B92498B0}" destId="{41666E25-8DF3-401A-950D-8E9A1E400524}" srcOrd="0" destOrd="0" presId="urn:microsoft.com/office/officeart/2005/8/layout/hProcess11#7"/>
    <dgm:cxn modelId="{6DA49070-8F4D-4FA9-BB20-A8374C46DB8D}" type="presOf" srcId="{3532E832-3C5E-42A0-B56A-0A1B06B19A30}" destId="{01757A83-5698-4D7F-845B-C6A614C6A455}" srcOrd="0" destOrd="0" presId="urn:microsoft.com/office/officeart/2005/8/layout/hProcess11#7"/>
    <dgm:cxn modelId="{3C6DBB07-6050-41D8-90F7-1845F2C20845}" type="presParOf" srcId="{01757A83-5698-4D7F-845B-C6A614C6A455}" destId="{0DBF5675-529D-43E9-B0FE-7F7F30DF37EE}" srcOrd="0" destOrd="0" presId="urn:microsoft.com/office/officeart/2005/8/layout/hProcess11#7"/>
    <dgm:cxn modelId="{CD59038C-55AB-467A-BEF9-A7B00DE25C1C}" type="presParOf" srcId="{01757A83-5698-4D7F-845B-C6A614C6A455}" destId="{DEC21A50-728D-4D71-85C7-21ED9E6F54BE}" srcOrd="1" destOrd="0" presId="urn:microsoft.com/office/officeart/2005/8/layout/hProcess11#7"/>
    <dgm:cxn modelId="{37F9D12D-1064-4749-A547-89AE7303396F}" type="presParOf" srcId="{DEC21A50-728D-4D71-85C7-21ED9E6F54BE}" destId="{DD3FED76-CEE4-48DE-B61E-C412C59A928C}" srcOrd="0" destOrd="0" presId="urn:microsoft.com/office/officeart/2005/8/layout/hProcess11#7"/>
    <dgm:cxn modelId="{6B00A78C-8001-4462-B53A-60299224B812}" type="presParOf" srcId="{DD3FED76-CEE4-48DE-B61E-C412C59A928C}" destId="{41666E25-8DF3-401A-950D-8E9A1E400524}" srcOrd="0" destOrd="0" presId="urn:microsoft.com/office/officeart/2005/8/layout/hProcess11#7"/>
    <dgm:cxn modelId="{F0038C38-BD8F-4F2C-B245-792EA86CE62C}" type="presParOf" srcId="{DD3FED76-CEE4-48DE-B61E-C412C59A928C}" destId="{6DB89FF4-1F08-4C6B-8F6C-F347304779FB}" srcOrd="1" destOrd="0" presId="urn:microsoft.com/office/officeart/2005/8/layout/hProcess11#7"/>
    <dgm:cxn modelId="{9B0370A8-0617-42CC-90D7-AA9E4FB4D2B8}" type="presParOf" srcId="{DD3FED76-CEE4-48DE-B61E-C412C59A928C}" destId="{729D20D0-BFC6-4282-80EF-A48716456401}" srcOrd="2" destOrd="0" presId="urn:microsoft.com/office/officeart/2005/8/layout/hProcess11#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F5675-529D-43E9-B0FE-7F7F30DF37EE}">
      <dsp:nvSpPr>
        <dsp:cNvPr id="0" name=""/>
        <dsp:cNvSpPr/>
      </dsp:nvSpPr>
      <dsp:spPr>
        <a:xfrm>
          <a:off x="656441" y="1121597"/>
          <a:ext cx="2840859" cy="122624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666E25-8DF3-401A-950D-8E9A1E400524}">
      <dsp:nvSpPr>
        <dsp:cNvPr id="0" name=""/>
        <dsp:cNvSpPr/>
      </dsp:nvSpPr>
      <dsp:spPr>
        <a:xfrm>
          <a:off x="212506" y="0"/>
          <a:ext cx="3374866" cy="1226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lvl="0" algn="ctr" defTabSz="1066800" rtl="0">
            <a:lnSpc>
              <a:spcPct val="90000"/>
            </a:lnSpc>
            <a:spcBef>
              <a:spcPct val="0"/>
            </a:spcBef>
            <a:spcAft>
              <a:spcPct val="35000"/>
            </a:spcAft>
          </a:pPr>
          <a:r>
            <a:rPr lang="es-PE" sz="2400" b="1" i="0" kern="1200" dirty="0">
              <a:solidFill>
                <a:schemeClr val="bg2">
                  <a:lumMod val="50000"/>
                </a:schemeClr>
              </a:solidFill>
              <a:latin typeface="Arial Narrow" panose="020B0606020202030204" pitchFamily="34" charset="0"/>
            </a:rPr>
            <a:t>Derecho al Acceso a la Justicia.</a:t>
          </a:r>
          <a:endParaRPr lang="es-PE" sz="2800" b="1" kern="1200" dirty="0">
            <a:solidFill>
              <a:schemeClr val="bg2">
                <a:lumMod val="50000"/>
              </a:schemeClr>
            </a:solidFill>
            <a:latin typeface="Arial Narrow" panose="020B0606020202030204" pitchFamily="34" charset="0"/>
          </a:endParaRPr>
        </a:p>
      </dsp:txBody>
      <dsp:txXfrm>
        <a:off x="212506" y="0"/>
        <a:ext cx="3374866" cy="1226245"/>
      </dsp:txXfrm>
    </dsp:sp>
    <dsp:sp modelId="{6DB89FF4-1F08-4C6B-8F6C-F347304779FB}">
      <dsp:nvSpPr>
        <dsp:cNvPr id="0" name=""/>
        <dsp:cNvSpPr/>
      </dsp:nvSpPr>
      <dsp:spPr>
        <a:xfrm>
          <a:off x="1878991" y="1617736"/>
          <a:ext cx="306561" cy="30656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F5675-529D-43E9-B0FE-7F7F30DF37EE}">
      <dsp:nvSpPr>
        <dsp:cNvPr id="0" name=""/>
        <dsp:cNvSpPr/>
      </dsp:nvSpPr>
      <dsp:spPr>
        <a:xfrm>
          <a:off x="656441" y="1121597"/>
          <a:ext cx="2840859" cy="122624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666E25-8DF3-401A-950D-8E9A1E400524}">
      <dsp:nvSpPr>
        <dsp:cNvPr id="0" name=""/>
        <dsp:cNvSpPr/>
      </dsp:nvSpPr>
      <dsp:spPr>
        <a:xfrm>
          <a:off x="212506" y="0"/>
          <a:ext cx="3374866" cy="1226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lvl="0" algn="ctr" defTabSz="1066800" rtl="0">
            <a:lnSpc>
              <a:spcPct val="90000"/>
            </a:lnSpc>
            <a:spcBef>
              <a:spcPct val="0"/>
            </a:spcBef>
            <a:spcAft>
              <a:spcPct val="35000"/>
            </a:spcAft>
          </a:pPr>
          <a:r>
            <a:rPr lang="es-PE" sz="2400" b="1" i="0" kern="1200" dirty="0">
              <a:solidFill>
                <a:schemeClr val="bg2">
                  <a:lumMod val="50000"/>
                </a:schemeClr>
              </a:solidFill>
              <a:latin typeface="Arial Narrow" panose="020B0606020202030204" pitchFamily="34" charset="0"/>
            </a:rPr>
            <a:t>Derecho al Acceso a la Justicia.</a:t>
          </a:r>
          <a:endParaRPr lang="es-PE" sz="2800" b="1" kern="1200" dirty="0">
            <a:solidFill>
              <a:schemeClr val="bg2">
                <a:lumMod val="50000"/>
              </a:schemeClr>
            </a:solidFill>
            <a:latin typeface="Arial Narrow" panose="020B0606020202030204" pitchFamily="34" charset="0"/>
          </a:endParaRPr>
        </a:p>
      </dsp:txBody>
      <dsp:txXfrm>
        <a:off x="212506" y="0"/>
        <a:ext cx="3374866" cy="1226245"/>
      </dsp:txXfrm>
    </dsp:sp>
    <dsp:sp modelId="{6DB89FF4-1F08-4C6B-8F6C-F347304779FB}">
      <dsp:nvSpPr>
        <dsp:cNvPr id="0" name=""/>
        <dsp:cNvSpPr/>
      </dsp:nvSpPr>
      <dsp:spPr>
        <a:xfrm>
          <a:off x="1878991" y="1617736"/>
          <a:ext cx="306561" cy="30656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F5675-529D-43E9-B0FE-7F7F30DF37EE}">
      <dsp:nvSpPr>
        <dsp:cNvPr id="0" name=""/>
        <dsp:cNvSpPr/>
      </dsp:nvSpPr>
      <dsp:spPr>
        <a:xfrm rot="10800000">
          <a:off x="281107" y="644465"/>
          <a:ext cx="2840644" cy="704596"/>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666E25-8DF3-401A-950D-8E9A1E400524}">
      <dsp:nvSpPr>
        <dsp:cNvPr id="0" name=""/>
        <dsp:cNvSpPr/>
      </dsp:nvSpPr>
      <dsp:spPr>
        <a:xfrm>
          <a:off x="212490" y="0"/>
          <a:ext cx="3374610" cy="704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lvl="0" algn="ctr" defTabSz="1066800" rtl="0">
            <a:lnSpc>
              <a:spcPct val="100000"/>
            </a:lnSpc>
            <a:spcBef>
              <a:spcPct val="0"/>
            </a:spcBef>
            <a:spcAft>
              <a:spcPct val="35000"/>
            </a:spcAft>
          </a:pPr>
          <a:r>
            <a:rPr lang="es-PE" sz="2400" b="1" i="0" kern="1200" dirty="0">
              <a:solidFill>
                <a:schemeClr val="bg2">
                  <a:lumMod val="50000"/>
                </a:schemeClr>
              </a:solidFill>
              <a:latin typeface="Arial Narrow" panose="020B0606020202030204" pitchFamily="34" charset="0"/>
            </a:rPr>
            <a:t>Ley General de Salud, Ley N° 26842</a:t>
          </a:r>
        </a:p>
        <a:p>
          <a:pPr lvl="0" algn="ctr" defTabSz="1066800" rtl="0">
            <a:lnSpc>
              <a:spcPct val="100000"/>
            </a:lnSpc>
            <a:spcBef>
              <a:spcPct val="0"/>
            </a:spcBef>
            <a:spcAft>
              <a:spcPct val="35000"/>
            </a:spcAft>
          </a:pPr>
          <a:r>
            <a:rPr lang="es-PE" sz="2400" b="1" kern="1200" dirty="0">
              <a:solidFill>
                <a:schemeClr val="bg2">
                  <a:lumMod val="50000"/>
                </a:schemeClr>
              </a:solidFill>
              <a:latin typeface="Arial Narrow" panose="020B0606020202030204" pitchFamily="34" charset="0"/>
            </a:rPr>
            <a:t>modificada por la Ley</a:t>
          </a:r>
        </a:p>
        <a:p>
          <a:pPr lvl="0" algn="ctr" defTabSz="1066800" rtl="0">
            <a:lnSpc>
              <a:spcPct val="100000"/>
            </a:lnSpc>
            <a:spcBef>
              <a:spcPct val="0"/>
            </a:spcBef>
            <a:spcAft>
              <a:spcPct val="35000"/>
            </a:spcAft>
          </a:pPr>
          <a:r>
            <a:rPr lang="es-PE" sz="2400" b="1" kern="1200" dirty="0">
              <a:solidFill>
                <a:schemeClr val="bg2">
                  <a:lumMod val="50000"/>
                </a:schemeClr>
              </a:solidFill>
              <a:latin typeface="Arial Narrow" panose="020B0606020202030204" pitchFamily="34" charset="0"/>
            </a:rPr>
            <a:t>Ley N° 29414 </a:t>
          </a:r>
        </a:p>
        <a:p>
          <a:pPr lvl="0" algn="ctr" defTabSz="1066800" rtl="0">
            <a:lnSpc>
              <a:spcPct val="100000"/>
            </a:lnSpc>
            <a:spcBef>
              <a:spcPct val="0"/>
            </a:spcBef>
            <a:spcAft>
              <a:spcPct val="35000"/>
            </a:spcAft>
          </a:pPr>
          <a:endParaRPr lang="es-PE" sz="2400" b="1" kern="1200" dirty="0">
            <a:solidFill>
              <a:schemeClr val="bg2">
                <a:lumMod val="50000"/>
              </a:schemeClr>
            </a:solidFill>
            <a:latin typeface="Arial Narrow" panose="020B0606020202030204" pitchFamily="34" charset="0"/>
          </a:endParaRPr>
        </a:p>
      </dsp:txBody>
      <dsp:txXfrm>
        <a:off x="212490" y="0"/>
        <a:ext cx="3374610" cy="704596"/>
      </dsp:txXfrm>
    </dsp:sp>
    <dsp:sp modelId="{6DB89FF4-1F08-4C6B-8F6C-F347304779FB}">
      <dsp:nvSpPr>
        <dsp:cNvPr id="0" name=""/>
        <dsp:cNvSpPr/>
      </dsp:nvSpPr>
      <dsp:spPr>
        <a:xfrm>
          <a:off x="1877818" y="929545"/>
          <a:ext cx="176149" cy="17614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F5675-529D-43E9-B0FE-7F7F30DF37EE}">
      <dsp:nvSpPr>
        <dsp:cNvPr id="0" name=""/>
        <dsp:cNvSpPr/>
      </dsp:nvSpPr>
      <dsp:spPr>
        <a:xfrm>
          <a:off x="648485" y="1439648"/>
          <a:ext cx="2840859" cy="122624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666E25-8DF3-401A-950D-8E9A1E400524}">
      <dsp:nvSpPr>
        <dsp:cNvPr id="0" name=""/>
        <dsp:cNvSpPr/>
      </dsp:nvSpPr>
      <dsp:spPr>
        <a:xfrm>
          <a:off x="291021" y="397573"/>
          <a:ext cx="3374866" cy="1226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rtl="0">
            <a:lnSpc>
              <a:spcPct val="90000"/>
            </a:lnSpc>
            <a:spcBef>
              <a:spcPct val="0"/>
            </a:spcBef>
            <a:spcAft>
              <a:spcPct val="35000"/>
            </a:spcAft>
          </a:pPr>
          <a:r>
            <a:rPr lang="es-PE" sz="2000" b="1" i="0" kern="1200" dirty="0">
              <a:solidFill>
                <a:schemeClr val="bg2">
                  <a:lumMod val="50000"/>
                </a:schemeClr>
              </a:solidFill>
              <a:latin typeface="Arial Narrow" panose="020B0606020202030204" pitchFamily="34" charset="0"/>
            </a:rPr>
            <a:t>SUPERINTENDENCIA NACIONAL DE SALUD  SUSALUD.</a:t>
          </a:r>
        </a:p>
      </dsp:txBody>
      <dsp:txXfrm>
        <a:off x="291021" y="397573"/>
        <a:ext cx="3374866" cy="1226245"/>
      </dsp:txXfrm>
    </dsp:sp>
    <dsp:sp modelId="{6DB89FF4-1F08-4C6B-8F6C-F347304779FB}">
      <dsp:nvSpPr>
        <dsp:cNvPr id="0" name=""/>
        <dsp:cNvSpPr/>
      </dsp:nvSpPr>
      <dsp:spPr>
        <a:xfrm>
          <a:off x="1878991" y="1617736"/>
          <a:ext cx="306561" cy="30656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F5675-529D-43E9-B0FE-7F7F30DF37EE}">
      <dsp:nvSpPr>
        <dsp:cNvPr id="0" name=""/>
        <dsp:cNvSpPr/>
      </dsp:nvSpPr>
      <dsp:spPr>
        <a:xfrm>
          <a:off x="648485" y="1439648"/>
          <a:ext cx="2840859" cy="122624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666E25-8DF3-401A-950D-8E9A1E400524}">
      <dsp:nvSpPr>
        <dsp:cNvPr id="0" name=""/>
        <dsp:cNvSpPr/>
      </dsp:nvSpPr>
      <dsp:spPr>
        <a:xfrm>
          <a:off x="291021" y="397573"/>
          <a:ext cx="3374866" cy="1226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rtl="0">
            <a:lnSpc>
              <a:spcPct val="90000"/>
            </a:lnSpc>
            <a:spcBef>
              <a:spcPct val="0"/>
            </a:spcBef>
            <a:spcAft>
              <a:spcPct val="35000"/>
            </a:spcAft>
          </a:pPr>
          <a:r>
            <a:rPr lang="es-PE" sz="2000" b="1" i="0" kern="1200" dirty="0">
              <a:solidFill>
                <a:schemeClr val="bg2">
                  <a:lumMod val="50000"/>
                </a:schemeClr>
              </a:solidFill>
              <a:latin typeface="Arial Narrow" panose="020B0606020202030204" pitchFamily="34" charset="0"/>
            </a:rPr>
            <a:t>AMBITO DE COMPETENCIA DE SUSALUD</a:t>
          </a:r>
        </a:p>
      </dsp:txBody>
      <dsp:txXfrm>
        <a:off x="291021" y="397573"/>
        <a:ext cx="3374866" cy="1226245"/>
      </dsp:txXfrm>
    </dsp:sp>
    <dsp:sp modelId="{6DB89FF4-1F08-4C6B-8F6C-F347304779FB}">
      <dsp:nvSpPr>
        <dsp:cNvPr id="0" name=""/>
        <dsp:cNvSpPr/>
      </dsp:nvSpPr>
      <dsp:spPr>
        <a:xfrm>
          <a:off x="1878991" y="1617736"/>
          <a:ext cx="306561" cy="30656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F5675-529D-43E9-B0FE-7F7F30DF37EE}">
      <dsp:nvSpPr>
        <dsp:cNvPr id="0" name=""/>
        <dsp:cNvSpPr/>
      </dsp:nvSpPr>
      <dsp:spPr>
        <a:xfrm>
          <a:off x="656441" y="1121597"/>
          <a:ext cx="2840859" cy="122624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666E25-8DF3-401A-950D-8E9A1E400524}">
      <dsp:nvSpPr>
        <dsp:cNvPr id="0" name=""/>
        <dsp:cNvSpPr/>
      </dsp:nvSpPr>
      <dsp:spPr>
        <a:xfrm>
          <a:off x="291082" y="254445"/>
          <a:ext cx="3374866" cy="1226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rtl="0">
            <a:lnSpc>
              <a:spcPct val="90000"/>
            </a:lnSpc>
            <a:spcBef>
              <a:spcPct val="0"/>
            </a:spcBef>
            <a:spcAft>
              <a:spcPct val="35000"/>
            </a:spcAft>
          </a:pPr>
          <a:r>
            <a:rPr lang="es-PE" sz="2000" b="1" i="0" kern="1200" dirty="0">
              <a:solidFill>
                <a:schemeClr val="bg2">
                  <a:lumMod val="50000"/>
                </a:schemeClr>
              </a:solidFill>
              <a:latin typeface="Arial Narrow" panose="020B0606020202030204" pitchFamily="34" charset="0"/>
            </a:rPr>
            <a:t>Articulo 8 </a:t>
          </a:r>
        </a:p>
        <a:p>
          <a:pPr lvl="0" algn="ctr" defTabSz="889000" rtl="0">
            <a:lnSpc>
              <a:spcPct val="90000"/>
            </a:lnSpc>
            <a:spcBef>
              <a:spcPct val="0"/>
            </a:spcBef>
            <a:spcAft>
              <a:spcPct val="35000"/>
            </a:spcAft>
          </a:pPr>
          <a:r>
            <a:rPr lang="es-PE" sz="2000" b="1" i="0" kern="1200" dirty="0">
              <a:solidFill>
                <a:schemeClr val="bg2">
                  <a:lumMod val="50000"/>
                </a:schemeClr>
              </a:solidFill>
              <a:latin typeface="Arial Narrow" panose="020B0606020202030204" pitchFamily="34" charset="0"/>
            </a:rPr>
            <a:t>Funciones Generales de la Superintendencia Nacional de Salud</a:t>
          </a:r>
          <a:r>
            <a:rPr lang="es-PE" sz="2400" b="1" i="0" kern="1200" dirty="0">
              <a:solidFill>
                <a:schemeClr val="bg2">
                  <a:lumMod val="50000"/>
                </a:schemeClr>
              </a:solidFill>
              <a:latin typeface="Arial Narrow" panose="020B0606020202030204" pitchFamily="34" charset="0"/>
            </a:rPr>
            <a:t>.</a:t>
          </a:r>
        </a:p>
      </dsp:txBody>
      <dsp:txXfrm>
        <a:off x="291082" y="254445"/>
        <a:ext cx="3374866" cy="1226245"/>
      </dsp:txXfrm>
    </dsp:sp>
    <dsp:sp modelId="{6DB89FF4-1F08-4C6B-8F6C-F347304779FB}">
      <dsp:nvSpPr>
        <dsp:cNvPr id="0" name=""/>
        <dsp:cNvSpPr/>
      </dsp:nvSpPr>
      <dsp:spPr>
        <a:xfrm>
          <a:off x="1878991" y="1617736"/>
          <a:ext cx="306561" cy="30656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F5675-529D-43E9-B0FE-7F7F30DF37EE}">
      <dsp:nvSpPr>
        <dsp:cNvPr id="0" name=""/>
        <dsp:cNvSpPr/>
      </dsp:nvSpPr>
      <dsp:spPr>
        <a:xfrm>
          <a:off x="656441" y="1121597"/>
          <a:ext cx="2840859" cy="122624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666E25-8DF3-401A-950D-8E9A1E400524}">
      <dsp:nvSpPr>
        <dsp:cNvPr id="0" name=""/>
        <dsp:cNvSpPr/>
      </dsp:nvSpPr>
      <dsp:spPr>
        <a:xfrm>
          <a:off x="212506" y="0"/>
          <a:ext cx="3374866" cy="1226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lvl="0" algn="ctr" defTabSz="1066800" rtl="0">
            <a:lnSpc>
              <a:spcPct val="90000"/>
            </a:lnSpc>
            <a:spcBef>
              <a:spcPct val="0"/>
            </a:spcBef>
            <a:spcAft>
              <a:spcPct val="35000"/>
            </a:spcAft>
          </a:pPr>
          <a:r>
            <a:rPr lang="es-PE" sz="2400" b="1" i="0" kern="1200" dirty="0">
              <a:solidFill>
                <a:schemeClr val="bg2">
                  <a:lumMod val="50000"/>
                </a:schemeClr>
              </a:solidFill>
              <a:latin typeface="Arial Narrow" panose="020B0606020202030204" pitchFamily="34" charset="0"/>
            </a:rPr>
            <a:t>Decreto Legislativo N° 1158, art. 30 y 31  </a:t>
          </a:r>
          <a:endParaRPr lang="es-PE" sz="2800" b="1" kern="1200" dirty="0">
            <a:solidFill>
              <a:schemeClr val="bg2">
                <a:lumMod val="50000"/>
              </a:schemeClr>
            </a:solidFill>
            <a:latin typeface="Arial Narrow" panose="020B0606020202030204" pitchFamily="34" charset="0"/>
          </a:endParaRPr>
        </a:p>
      </dsp:txBody>
      <dsp:txXfrm>
        <a:off x="212506" y="0"/>
        <a:ext cx="3374866" cy="1226245"/>
      </dsp:txXfrm>
    </dsp:sp>
    <dsp:sp modelId="{6DB89FF4-1F08-4C6B-8F6C-F347304779FB}">
      <dsp:nvSpPr>
        <dsp:cNvPr id="0" name=""/>
        <dsp:cNvSpPr/>
      </dsp:nvSpPr>
      <dsp:spPr>
        <a:xfrm>
          <a:off x="1878991" y="1617736"/>
          <a:ext cx="306561" cy="30656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1">
  <dgm:title val=""/>
  <dgm:desc val=""/>
  <dgm:catLst>
    <dgm:cat type="process" pri="8000"/>
    <dgm:cat type="convert" pri="14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HorzCh" val="ctr"/>
                  <dgm:param type="txAnchorVertCh" val="b"/>
                  <dgm:param type="txAnchorVert" val="b"/>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HorzCh" val="ctr"/>
                  <dgm:param type="txAnchorVertCh" val="t"/>
                  <dgm:param type="txAnchorVert" val="t"/>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2">
  <dgm:title val=""/>
  <dgm:desc val=""/>
  <dgm:catLst>
    <dgm:cat type="process" pri="8000"/>
    <dgm:cat type="convert" pri="14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HorzCh" val="ctr"/>
                  <dgm:param type="txAnchorVertCh" val="b"/>
                  <dgm:param type="txAnchorVert" val="b"/>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HorzCh" val="ctr"/>
                  <dgm:param type="txAnchorVertCh" val="t"/>
                  <dgm:param type="txAnchorVert" val="t"/>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11#3">
  <dgm:title val=""/>
  <dgm:desc val=""/>
  <dgm:catLst>
    <dgm:cat type="process" pri="8000"/>
    <dgm:cat type="convert" pri="14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HorzCh" val="ctr"/>
                  <dgm:param type="txAnchorVertCh" val="b"/>
                  <dgm:param type="txAnchorVert" val="b"/>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HorzCh" val="ctr"/>
                  <dgm:param type="txAnchorVertCh" val="t"/>
                  <dgm:param type="txAnchorVert" val="t"/>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11#4">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HorzCh" val="ctr"/>
                  <dgm:param type="txAnchorVertCh" val="b"/>
                  <dgm:param type="txAnchorVert" val="b"/>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HorzCh" val="ctr"/>
                  <dgm:param type="txAnchorVertCh" val="t"/>
                  <dgm:param type="txAnchorVert" val="t"/>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11#5">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HorzCh" val="ctr"/>
                  <dgm:param type="txAnchorVertCh" val="b"/>
                  <dgm:param type="txAnchorVert" val="b"/>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HorzCh" val="ctr"/>
                  <dgm:param type="txAnchorVertCh" val="t"/>
                  <dgm:param type="txAnchorVert" val="t"/>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11#6">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HorzCh" val="ctr"/>
                  <dgm:param type="txAnchorVertCh" val="b"/>
                  <dgm:param type="txAnchorVert" val="b"/>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HorzCh" val="ctr"/>
                  <dgm:param type="txAnchorVertCh" val="t"/>
                  <dgm:param type="txAnchorVert" val="t"/>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11#7">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HorzCh" val="ctr"/>
                  <dgm:param type="txAnchorVertCh" val="b"/>
                  <dgm:param type="txAnchorVert" val="b"/>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HorzCh" val="ctr"/>
                  <dgm:param type="txAnchorVertCh" val="t"/>
                  <dgm:param type="txAnchorVert" val="t"/>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09"/>
          </a:xfrm>
          <a:prstGeom prst="rect">
            <a:avLst/>
          </a:prstGeom>
        </p:spPr>
        <p:txBody>
          <a:bodyPr vert="horz" lIns="91440" tIns="45720" rIns="91440" bIns="45720" rtlCol="0"/>
          <a:lstStyle>
            <a:lvl1pPr algn="l">
              <a:defRPr sz="1200"/>
            </a:lvl1pPr>
          </a:lstStyle>
          <a:p>
            <a:endParaRPr lang="es-PE"/>
          </a:p>
        </p:txBody>
      </p:sp>
      <p:sp>
        <p:nvSpPr>
          <p:cNvPr id="3" name="2 Marcador de fecha"/>
          <p:cNvSpPr>
            <a:spLocks noGrp="1"/>
          </p:cNvSpPr>
          <p:nvPr>
            <p:ph type="dt" sz="quarter" idx="1"/>
          </p:nvPr>
        </p:nvSpPr>
        <p:spPr>
          <a:xfrm>
            <a:off x="3849688" y="0"/>
            <a:ext cx="2946400" cy="496809"/>
          </a:xfrm>
          <a:prstGeom prst="rect">
            <a:avLst/>
          </a:prstGeom>
        </p:spPr>
        <p:txBody>
          <a:bodyPr vert="horz" lIns="91440" tIns="45720" rIns="91440" bIns="45720" rtlCol="0"/>
          <a:lstStyle>
            <a:lvl1pPr algn="r">
              <a:defRPr sz="1200"/>
            </a:lvl1pPr>
          </a:lstStyle>
          <a:p>
            <a:fld id="{B7D00E6A-BB9C-491C-BF3F-F479C7DA1CC3}" type="datetimeFigureOut">
              <a:rPr lang="es-PE" smtClean="0"/>
              <a:t>12/12/2024</a:t>
            </a:fld>
            <a:endParaRPr lang="es-PE"/>
          </a:p>
        </p:txBody>
      </p:sp>
      <p:sp>
        <p:nvSpPr>
          <p:cNvPr id="4" name="3 Marcador de pie de página"/>
          <p:cNvSpPr>
            <a:spLocks noGrp="1"/>
          </p:cNvSpPr>
          <p:nvPr>
            <p:ph type="ftr" sz="quarter" idx="2"/>
          </p:nvPr>
        </p:nvSpPr>
        <p:spPr>
          <a:xfrm>
            <a:off x="0" y="9428242"/>
            <a:ext cx="2946400" cy="496809"/>
          </a:xfrm>
          <a:prstGeom prst="rect">
            <a:avLst/>
          </a:prstGeom>
        </p:spPr>
        <p:txBody>
          <a:bodyPr vert="horz" lIns="91440" tIns="45720" rIns="91440" bIns="45720" rtlCol="0" anchor="b"/>
          <a:lstStyle>
            <a:lvl1pPr algn="l">
              <a:defRPr sz="1200"/>
            </a:lvl1pPr>
          </a:lstStyle>
          <a:p>
            <a:endParaRPr lang="es-PE"/>
          </a:p>
        </p:txBody>
      </p:sp>
      <p:sp>
        <p:nvSpPr>
          <p:cNvPr id="5" name="4 Marcador de número de diapositiva"/>
          <p:cNvSpPr>
            <a:spLocks noGrp="1"/>
          </p:cNvSpPr>
          <p:nvPr>
            <p:ph type="sldNum" sz="quarter" idx="3"/>
          </p:nvPr>
        </p:nvSpPr>
        <p:spPr>
          <a:xfrm>
            <a:off x="3849688" y="9428242"/>
            <a:ext cx="2946400" cy="496809"/>
          </a:xfrm>
          <a:prstGeom prst="rect">
            <a:avLst/>
          </a:prstGeom>
        </p:spPr>
        <p:txBody>
          <a:bodyPr vert="horz" lIns="91440" tIns="45720" rIns="91440" bIns="45720" rtlCol="0" anchor="b"/>
          <a:lstStyle>
            <a:lvl1pPr algn="r">
              <a:defRPr sz="1200"/>
            </a:lvl1pPr>
          </a:lstStyle>
          <a:p>
            <a:fld id="{2F553D97-B5A6-480F-8E63-E6CA72700CF5}" type="slidenum">
              <a:rPr lang="es-PE" smtClean="0"/>
              <a:t>‹Nº›</a:t>
            </a:fld>
            <a:endParaRPr lang="es-PE"/>
          </a:p>
        </p:txBody>
      </p:sp>
    </p:spTree>
    <p:extLst>
      <p:ext uri="{BB962C8B-B14F-4D97-AF65-F5344CB8AC3E}">
        <p14:creationId xmlns:p14="http://schemas.microsoft.com/office/powerpoint/2010/main" val="20974561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46400" cy="49839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2pPr>
            <a:lvl3pPr marR="0" lvl="2"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3pPr>
            <a:lvl4pPr marR="0" lvl="3"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4pPr>
            <a:lvl5pPr marR="0" lvl="4"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5pPr>
            <a:lvl6pPr marR="0" lvl="5"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6pPr>
            <a:lvl7pPr marR="0" lvl="6"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7pPr>
            <a:lvl8pPr marR="0" lvl="7"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8pPr>
            <a:lvl9pPr marR="0" lvl="8"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4" name="Google Shape;4;n"/>
          <p:cNvSpPr txBox="1">
            <a:spLocks noGrp="1"/>
          </p:cNvSpPr>
          <p:nvPr>
            <p:ph type="dt" idx="10"/>
          </p:nvPr>
        </p:nvSpPr>
        <p:spPr>
          <a:xfrm>
            <a:off x="3849687" y="1"/>
            <a:ext cx="2946400" cy="498395"/>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2pPr>
            <a:lvl3pPr marR="0" lvl="2"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3pPr>
            <a:lvl4pPr marR="0" lvl="3"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4pPr>
            <a:lvl5pPr marR="0" lvl="4"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5pPr>
            <a:lvl6pPr marR="0" lvl="5"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6pPr>
            <a:lvl7pPr marR="0" lvl="6"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7pPr>
            <a:lvl8pPr marR="0" lvl="7"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8pPr>
            <a:lvl9pPr marR="0" lvl="8"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5" name="Google Shape;5;n"/>
          <p:cNvSpPr>
            <a:spLocks noGrp="1" noRot="1" noChangeAspect="1"/>
          </p:cNvSpPr>
          <p:nvPr>
            <p:ph type="sldImg" idx="3"/>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79450" y="4777612"/>
            <a:ext cx="5438775" cy="3907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9428243"/>
            <a:ext cx="2946400" cy="49839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2pPr>
            <a:lvl3pPr marR="0" lvl="2"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3pPr>
            <a:lvl4pPr marR="0" lvl="3"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4pPr>
            <a:lvl5pPr marR="0" lvl="4"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5pPr>
            <a:lvl6pPr marR="0" lvl="5"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6pPr>
            <a:lvl7pPr marR="0" lvl="6"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7pPr>
            <a:lvl8pPr marR="0" lvl="7"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8pPr>
            <a:lvl9pPr marR="0" lvl="8" algn="l" rtl="0">
              <a:lnSpc>
                <a:spcPct val="100000"/>
              </a:lnSpc>
              <a:spcBef>
                <a:spcPts val="0"/>
              </a:spcBef>
              <a:spcAft>
                <a:spcPts val="0"/>
              </a:spcAft>
              <a:buSzPts val="1400"/>
              <a:buNone/>
              <a:defRPr sz="1800" b="0" i="0" u="none" strike="noStrike" cap="none">
                <a:solidFill>
                  <a:srgbClr val="000000"/>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8" name="Google Shape;8;n"/>
          <p:cNvSpPr txBox="1">
            <a:spLocks noGrp="1"/>
          </p:cNvSpPr>
          <p:nvPr>
            <p:ph type="sldNum" idx="12"/>
          </p:nvPr>
        </p:nvSpPr>
        <p:spPr>
          <a:xfrm>
            <a:off x="3849687" y="9428243"/>
            <a:ext cx="2946400" cy="49839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panose="020F0502020204030204"/>
              <a:buNone/>
            </a:pPr>
            <a:fld id="{00000000-1234-1234-1234-123412341234}" type="slidenum">
              <a:rPr lang="en-US" sz="1200" b="0" i="0" u="none" strike="noStrike" cap="none">
                <a:solidFill>
                  <a:srgbClr val="000000"/>
                </a:solidFill>
                <a:latin typeface="Calibri" panose="020F0502020204030204"/>
                <a:ea typeface="Calibri" panose="020F0502020204030204"/>
                <a:cs typeface="Calibri" panose="020F0502020204030204"/>
                <a:sym typeface="Calibri" panose="020F0502020204030204"/>
              </a:rPr>
              <a:t>‹Nº›</a:t>
            </a:fld>
            <a:endParaRPr lang="en-US" sz="120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300446536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notes"/>
          <p:cNvSpPr txBox="1">
            <a:spLocks noGrp="1"/>
          </p:cNvSpPr>
          <p:nvPr>
            <p:ph type="body" idx="1"/>
          </p:nvPr>
        </p:nvSpPr>
        <p:spPr>
          <a:xfrm>
            <a:off x="679450" y="4777612"/>
            <a:ext cx="5438775" cy="3907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2" name="Google Shape;262;p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024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dirty="0"/>
          </a:p>
        </p:txBody>
      </p:sp>
      <p:sp>
        <p:nvSpPr>
          <p:cNvPr id="4" name="3 Marcador de número de diapositiva"/>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panose="020F0502020204030204"/>
              <a:buNone/>
            </a:pPr>
            <a:fld id="{00000000-1234-1234-1234-123412341234}" type="slidenum">
              <a:rPr lang="en-US" sz="1200" b="0" i="0" u="none" strike="noStrike" cap="none" smtClean="0">
                <a:solidFill>
                  <a:srgbClr val="000000"/>
                </a:solidFill>
                <a:latin typeface="Calibri" panose="020F0502020204030204"/>
                <a:ea typeface="Calibri" panose="020F0502020204030204"/>
                <a:cs typeface="Calibri" panose="020F0502020204030204"/>
                <a:sym typeface="Calibri" panose="020F0502020204030204"/>
              </a:rPr>
              <a:t>5</a:t>
            </a:fld>
            <a:endParaRPr lang="en-US"/>
          </a:p>
        </p:txBody>
      </p:sp>
    </p:spTree>
    <p:extLst>
      <p:ext uri="{BB962C8B-B14F-4D97-AF65-F5344CB8AC3E}">
        <p14:creationId xmlns:p14="http://schemas.microsoft.com/office/powerpoint/2010/main" val="3543586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6:notes"/>
          <p:cNvSpPr txBox="1">
            <a:spLocks noGrp="1"/>
          </p:cNvSpPr>
          <p:nvPr>
            <p:ph type="body" idx="1"/>
          </p:nvPr>
        </p:nvSpPr>
        <p:spPr>
          <a:xfrm>
            <a:off x="679450" y="4778375"/>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1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5934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17:notes"/>
          <p:cNvSpPr txBox="1">
            <a:spLocks noGrp="1"/>
          </p:cNvSpPr>
          <p:nvPr>
            <p:ph type="body" idx="1"/>
          </p:nvPr>
        </p:nvSpPr>
        <p:spPr>
          <a:xfrm>
            <a:off x="679450" y="4778375"/>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4" name="Google Shape;374;p1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8350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0:notes"/>
          <p:cNvSpPr txBox="1">
            <a:spLocks noGrp="1"/>
          </p:cNvSpPr>
          <p:nvPr>
            <p:ph type="body" idx="1"/>
          </p:nvPr>
        </p:nvSpPr>
        <p:spPr>
          <a:xfrm>
            <a:off x="679450" y="4778375"/>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20: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1727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8:notes"/>
          <p:cNvSpPr txBox="1">
            <a:spLocks noGrp="1"/>
          </p:cNvSpPr>
          <p:nvPr>
            <p:ph type="body" idx="1"/>
          </p:nvPr>
        </p:nvSpPr>
        <p:spPr>
          <a:xfrm>
            <a:off x="679450" y="4778375"/>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p1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541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19:notes"/>
          <p:cNvSpPr txBox="1">
            <a:spLocks noGrp="1"/>
          </p:cNvSpPr>
          <p:nvPr>
            <p:ph type="body" idx="1"/>
          </p:nvPr>
        </p:nvSpPr>
        <p:spPr>
          <a:xfrm>
            <a:off x="679450" y="4778375"/>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 name="Google Shape;404;p1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8697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3: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3: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14</a:t>
            </a:fld>
            <a:endParaRPr lang="es-PE"/>
          </a:p>
        </p:txBody>
      </p:sp>
    </p:spTree>
    <p:extLst>
      <p:ext uri="{BB962C8B-B14F-4D97-AF65-F5344CB8AC3E}">
        <p14:creationId xmlns:p14="http://schemas.microsoft.com/office/powerpoint/2010/main" val="1240022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4: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15</a:t>
            </a:fld>
            <a:endParaRPr lang="es-PE"/>
          </a:p>
        </p:txBody>
      </p:sp>
    </p:spTree>
    <p:extLst>
      <p:ext uri="{BB962C8B-B14F-4D97-AF65-F5344CB8AC3E}">
        <p14:creationId xmlns:p14="http://schemas.microsoft.com/office/powerpoint/2010/main" val="4129235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notes"/>
          <p:cNvSpPr txBox="1">
            <a:spLocks noGrp="1"/>
          </p:cNvSpPr>
          <p:nvPr>
            <p:ph type="body" idx="1"/>
          </p:nvPr>
        </p:nvSpPr>
        <p:spPr>
          <a:xfrm>
            <a:off x="679450" y="4778375"/>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1598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439" name="Google Shape;439;p22: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440" name="Google Shape;440;p22:notes"/>
          <p:cNvSpPr txBox="1">
            <a:spLocks noGrp="1"/>
          </p:cNvSpPr>
          <p:nvPr>
            <p:ph type="sldNum" idx="12"/>
          </p:nvPr>
        </p:nvSpPr>
        <p:spPr>
          <a:xfrm>
            <a:off x="3849687" y="9429750"/>
            <a:ext cx="2946400" cy="49847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s-PE"/>
              <a:t>17</a:t>
            </a:fld>
            <a:endParaRPr lang="es-PE"/>
          </a:p>
        </p:txBody>
      </p:sp>
    </p:spTree>
    <p:extLst>
      <p:ext uri="{BB962C8B-B14F-4D97-AF65-F5344CB8AC3E}">
        <p14:creationId xmlns:p14="http://schemas.microsoft.com/office/powerpoint/2010/main" val="3945085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7:notes"/>
          <p:cNvSpPr txBox="1">
            <a:spLocks noGrp="1"/>
          </p:cNvSpPr>
          <p:nvPr>
            <p:ph type="body" idx="1"/>
          </p:nvPr>
        </p:nvSpPr>
        <p:spPr>
          <a:xfrm>
            <a:off x="679450" y="4778375"/>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9605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8: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8: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19</a:t>
            </a:fld>
            <a:endParaRPr lang="es-PE"/>
          </a:p>
        </p:txBody>
      </p:sp>
    </p:spTree>
    <p:extLst>
      <p:ext uri="{BB962C8B-B14F-4D97-AF65-F5344CB8AC3E}">
        <p14:creationId xmlns:p14="http://schemas.microsoft.com/office/powerpoint/2010/main" val="2618426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9: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9: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20</a:t>
            </a:fld>
            <a:endParaRPr lang="es-PE"/>
          </a:p>
        </p:txBody>
      </p:sp>
    </p:spTree>
    <p:extLst>
      <p:ext uri="{BB962C8B-B14F-4D97-AF65-F5344CB8AC3E}">
        <p14:creationId xmlns:p14="http://schemas.microsoft.com/office/powerpoint/2010/main" val="3452247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0: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10: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10: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21</a:t>
            </a:fld>
            <a:endParaRPr lang="es-PE"/>
          </a:p>
        </p:txBody>
      </p:sp>
    </p:spTree>
    <p:extLst>
      <p:ext uri="{BB962C8B-B14F-4D97-AF65-F5344CB8AC3E}">
        <p14:creationId xmlns:p14="http://schemas.microsoft.com/office/powerpoint/2010/main" val="3267654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11: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11: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22</a:t>
            </a:fld>
            <a:endParaRPr lang="es-PE"/>
          </a:p>
        </p:txBody>
      </p:sp>
    </p:spTree>
    <p:extLst>
      <p:ext uri="{BB962C8B-B14F-4D97-AF65-F5344CB8AC3E}">
        <p14:creationId xmlns:p14="http://schemas.microsoft.com/office/powerpoint/2010/main" val="3476792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p12: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p12: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23</a:t>
            </a:fld>
            <a:endParaRPr lang="es-PE"/>
          </a:p>
        </p:txBody>
      </p:sp>
    </p:spTree>
    <p:extLst>
      <p:ext uri="{BB962C8B-B14F-4D97-AF65-F5344CB8AC3E}">
        <p14:creationId xmlns:p14="http://schemas.microsoft.com/office/powerpoint/2010/main" val="2069065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13: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13: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24</a:t>
            </a:fld>
            <a:endParaRPr lang="es-PE"/>
          </a:p>
        </p:txBody>
      </p:sp>
    </p:spTree>
    <p:extLst>
      <p:ext uri="{BB962C8B-B14F-4D97-AF65-F5344CB8AC3E}">
        <p14:creationId xmlns:p14="http://schemas.microsoft.com/office/powerpoint/2010/main" val="2870394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p14: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14: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25</a:t>
            </a:fld>
            <a:endParaRPr lang="es-PE"/>
          </a:p>
        </p:txBody>
      </p:sp>
    </p:spTree>
    <p:extLst>
      <p:ext uri="{BB962C8B-B14F-4D97-AF65-F5344CB8AC3E}">
        <p14:creationId xmlns:p14="http://schemas.microsoft.com/office/powerpoint/2010/main" val="3668690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1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15: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p15: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26</a:t>
            </a:fld>
            <a:endParaRPr lang="es-PE"/>
          </a:p>
        </p:txBody>
      </p:sp>
    </p:spTree>
    <p:extLst>
      <p:ext uri="{BB962C8B-B14F-4D97-AF65-F5344CB8AC3E}">
        <p14:creationId xmlns:p14="http://schemas.microsoft.com/office/powerpoint/2010/main" val="15229484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1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9" name="Google Shape;419;p16: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0" name="Google Shape;420;p16: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27</a:t>
            </a:fld>
            <a:endParaRPr lang="es-PE"/>
          </a:p>
        </p:txBody>
      </p:sp>
    </p:spTree>
    <p:extLst>
      <p:ext uri="{BB962C8B-B14F-4D97-AF65-F5344CB8AC3E}">
        <p14:creationId xmlns:p14="http://schemas.microsoft.com/office/powerpoint/2010/main" val="5479484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1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p17: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p17: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28</a:t>
            </a:fld>
            <a:endParaRPr lang="es-PE"/>
          </a:p>
        </p:txBody>
      </p:sp>
    </p:spTree>
    <p:extLst>
      <p:ext uri="{BB962C8B-B14F-4D97-AF65-F5344CB8AC3E}">
        <p14:creationId xmlns:p14="http://schemas.microsoft.com/office/powerpoint/2010/main" val="337301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1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p18: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p18: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29</a:t>
            </a:fld>
            <a:endParaRPr lang="es-PE"/>
          </a:p>
        </p:txBody>
      </p:sp>
    </p:spTree>
    <p:extLst>
      <p:ext uri="{BB962C8B-B14F-4D97-AF65-F5344CB8AC3E}">
        <p14:creationId xmlns:p14="http://schemas.microsoft.com/office/powerpoint/2010/main" val="39746454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1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p19: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0" name="Google Shape;470;p19:notes"/>
          <p:cNvSpPr txBox="1">
            <a:spLocks noGrp="1"/>
          </p:cNvSpPr>
          <p:nvPr>
            <p:ph type="sldNum" idx="12"/>
          </p:nvPr>
        </p:nvSpPr>
        <p:spPr>
          <a:xfrm>
            <a:off x="3849688" y="9429750"/>
            <a:ext cx="2946400" cy="4984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PE"/>
              <a:t>30</a:t>
            </a:fld>
            <a:endParaRPr lang="es-PE"/>
          </a:p>
        </p:txBody>
      </p:sp>
    </p:spTree>
    <p:extLst>
      <p:ext uri="{BB962C8B-B14F-4D97-AF65-F5344CB8AC3E}">
        <p14:creationId xmlns:p14="http://schemas.microsoft.com/office/powerpoint/2010/main" val="26564877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28:notes"/>
          <p:cNvSpPr txBox="1">
            <a:spLocks noGrp="1"/>
          </p:cNvSpPr>
          <p:nvPr>
            <p:ph type="body" idx="1"/>
          </p:nvPr>
        </p:nvSpPr>
        <p:spPr>
          <a:xfrm>
            <a:off x="679450" y="4778375"/>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6" name="Google Shape;506;p2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236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9:notes"/>
          <p:cNvSpPr txBox="1">
            <a:spLocks noGrp="1"/>
          </p:cNvSpPr>
          <p:nvPr>
            <p:ph type="body" idx="1"/>
          </p:nvPr>
        </p:nvSpPr>
        <p:spPr>
          <a:xfrm>
            <a:off x="679450" y="4778375"/>
            <a:ext cx="5438775" cy="39084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7" name="Google Shape;517;p2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677762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5"/>
        <p:cNvGrpSpPr/>
        <p:nvPr/>
      </p:nvGrpSpPr>
      <p:grpSpPr>
        <a:xfrm>
          <a:off x="0" y="0"/>
          <a:ext cx="0" cy="0"/>
          <a:chOff x="0" y="0"/>
          <a:chExt cx="0" cy="0"/>
        </a:xfrm>
      </p:grpSpPr>
      <p:sp>
        <p:nvSpPr>
          <p:cNvPr id="16" name="Google Shape;16;p5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7" name="Google Shape;17;p5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US"/>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31"/>
        <p:cNvGrpSpPr/>
        <p:nvPr/>
      </p:nvGrpSpPr>
      <p:grpSpPr>
        <a:xfrm>
          <a:off x="0" y="0"/>
          <a:ext cx="0" cy="0"/>
          <a:chOff x="0" y="0"/>
          <a:chExt cx="0" cy="0"/>
        </a:xfrm>
      </p:grpSpPr>
      <p:sp>
        <p:nvSpPr>
          <p:cNvPr id="32" name="Google Shape;32;p7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3" name="Google Shape;33;p7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US"/>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37"/>
        <p:cNvGrpSpPr/>
        <p:nvPr/>
      </p:nvGrpSpPr>
      <p:grpSpPr>
        <a:xfrm>
          <a:off x="0" y="0"/>
          <a:ext cx="0" cy="0"/>
          <a:chOff x="0" y="0"/>
          <a:chExt cx="0" cy="0"/>
        </a:xfrm>
      </p:grpSpPr>
      <p:sp>
        <p:nvSpPr>
          <p:cNvPr id="38" name="Google Shape;38;p80"/>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9" name="Google Shape;39;p80"/>
          <p:cNvSpPr txBox="1">
            <a:spLocks noGrp="1"/>
          </p:cNvSpPr>
          <p:nvPr>
            <p:ph type="body" idx="1"/>
          </p:nvPr>
        </p:nvSpPr>
        <p:spPr>
          <a:xfrm rot="5400000">
            <a:off x="3920332" y="-1256506"/>
            <a:ext cx="4351337"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US"/>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43"/>
        <p:cNvGrpSpPr/>
        <p:nvPr/>
      </p:nvGrpSpPr>
      <p:grpSpPr>
        <a:xfrm>
          <a:off x="0" y="0"/>
          <a:ext cx="0" cy="0"/>
          <a:chOff x="0" y="0"/>
          <a:chExt cx="0" cy="0"/>
        </a:xfrm>
      </p:grpSpPr>
      <p:sp>
        <p:nvSpPr>
          <p:cNvPr id="44" name="Google Shape;44;p8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5" name="Google Shape;45;p81"/>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panose="020B0604020202020204"/>
              <a:buNone/>
              <a:defRPr sz="3200">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lnSpc>
                <a:spcPct val="90000"/>
              </a:lnSpc>
              <a:spcBef>
                <a:spcPts val="500"/>
              </a:spcBef>
              <a:spcAft>
                <a:spcPts val="0"/>
              </a:spcAft>
              <a:buClr>
                <a:schemeClr val="dk1"/>
              </a:buClr>
              <a:buSzPts val="2800"/>
              <a:buFont typeface="Arial" panose="020B0604020202020204"/>
              <a:buNone/>
              <a:defRPr sz="2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lnSpc>
                <a:spcPct val="90000"/>
              </a:lnSpc>
              <a:spcBef>
                <a:spcPts val="500"/>
              </a:spcBef>
              <a:spcAft>
                <a:spcPts val="0"/>
              </a:spcAft>
              <a:buClr>
                <a:schemeClr val="dk1"/>
              </a:buClr>
              <a:buSzPts val="2400"/>
              <a:buFont typeface="Arial" panose="020B0604020202020204"/>
              <a:buNone/>
              <a:defRPr sz="2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lnSpc>
                <a:spcPct val="90000"/>
              </a:lnSpc>
              <a:spcBef>
                <a:spcPts val="500"/>
              </a:spcBef>
              <a:spcAft>
                <a:spcPts val="0"/>
              </a:spcAft>
              <a:buClr>
                <a:schemeClr val="dk1"/>
              </a:buClr>
              <a:buSzPts val="2000"/>
              <a:buFont typeface="Arial" panose="020B0604020202020204"/>
              <a:buNone/>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lnSpc>
                <a:spcPct val="90000"/>
              </a:lnSpc>
              <a:spcBef>
                <a:spcPts val="500"/>
              </a:spcBef>
              <a:spcAft>
                <a:spcPts val="0"/>
              </a:spcAft>
              <a:buClr>
                <a:schemeClr val="dk1"/>
              </a:buClr>
              <a:buSzPts val="2000"/>
              <a:buFont typeface="Arial" panose="020B0604020202020204"/>
              <a:buNone/>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lnSpc>
                <a:spcPct val="90000"/>
              </a:lnSpc>
              <a:spcBef>
                <a:spcPts val="500"/>
              </a:spcBef>
              <a:spcAft>
                <a:spcPts val="0"/>
              </a:spcAft>
              <a:buClr>
                <a:schemeClr val="dk1"/>
              </a:buClr>
              <a:buSzPts val="2000"/>
              <a:buFont typeface="Arial" panose="020B0604020202020204"/>
              <a:buNone/>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lnSpc>
                <a:spcPct val="90000"/>
              </a:lnSpc>
              <a:spcBef>
                <a:spcPts val="500"/>
              </a:spcBef>
              <a:spcAft>
                <a:spcPts val="0"/>
              </a:spcAft>
              <a:buClr>
                <a:schemeClr val="dk1"/>
              </a:buClr>
              <a:buSzPts val="2000"/>
              <a:buFont typeface="Arial" panose="020B0604020202020204"/>
              <a:buNone/>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lnSpc>
                <a:spcPct val="90000"/>
              </a:lnSpc>
              <a:spcBef>
                <a:spcPts val="500"/>
              </a:spcBef>
              <a:spcAft>
                <a:spcPts val="0"/>
              </a:spcAft>
              <a:buClr>
                <a:schemeClr val="dk1"/>
              </a:buClr>
              <a:buSzPts val="2000"/>
              <a:buFont typeface="Arial" panose="020B0604020202020204"/>
              <a:buNone/>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lnSpc>
                <a:spcPct val="90000"/>
              </a:lnSpc>
              <a:spcBef>
                <a:spcPts val="500"/>
              </a:spcBef>
              <a:spcAft>
                <a:spcPts val="0"/>
              </a:spcAft>
              <a:buClr>
                <a:schemeClr val="dk1"/>
              </a:buClr>
              <a:buSzPts val="2000"/>
              <a:buFont typeface="Arial" panose="020B0604020202020204"/>
              <a:buNone/>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46" name="Google Shape;46;p8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7" name="Google Shape;47;p8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8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US"/>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0"/>
        <p:cNvGrpSpPr/>
        <p:nvPr/>
      </p:nvGrpSpPr>
      <p:grpSpPr>
        <a:xfrm>
          <a:off x="0" y="0"/>
          <a:ext cx="0" cy="0"/>
          <a:chOff x="0" y="0"/>
          <a:chExt cx="0" cy="0"/>
        </a:xfrm>
      </p:grpSpPr>
      <p:sp>
        <p:nvSpPr>
          <p:cNvPr id="51" name="Google Shape;51;p8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2" name="Google Shape;52;p8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3" name="Google Shape;53;p8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4" name="Google Shape;54;p8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US"/>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62"/>
        <p:cNvGrpSpPr/>
        <p:nvPr/>
      </p:nvGrpSpPr>
      <p:grpSpPr>
        <a:xfrm>
          <a:off x="0" y="0"/>
          <a:ext cx="0" cy="0"/>
          <a:chOff x="0" y="0"/>
          <a:chExt cx="0" cy="0"/>
        </a:xfrm>
      </p:grpSpPr>
      <p:sp>
        <p:nvSpPr>
          <p:cNvPr id="63" name="Google Shape;63;p8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4" name="Google Shape;64;p8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5" name="Google Shape;65;p8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8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7" name="Google Shape;67;p8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US"/>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os objetos" type="twoObj">
  <p:cSld name="Dos objetos">
    <p:spTree>
      <p:nvGrpSpPr>
        <p:cNvPr id="1" name="Shape 71"/>
        <p:cNvGrpSpPr/>
        <p:nvPr/>
      </p:nvGrpSpPr>
      <p:grpSpPr>
        <a:xfrm>
          <a:off x="0" y="0"/>
          <a:ext cx="0" cy="0"/>
          <a:chOff x="0" y="0"/>
          <a:chExt cx="0" cy="0"/>
        </a:xfrm>
      </p:grpSpPr>
      <p:sp>
        <p:nvSpPr>
          <p:cNvPr id="72" name="Google Shape;72;p85"/>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3" name="Google Shape;73;p8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8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898989"/>
              </a:buClr>
              <a:buSzPts val="1200"/>
              <a:buFont typeface="Calibri" panose="020F0502020204030204"/>
              <a:buNone/>
              <a:defRPr sz="1200" b="0" i="0" u="none">
                <a:solidFill>
                  <a:srgbClr val="898989"/>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US"/>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PE"/>
          </a:p>
        </p:txBody>
      </p:sp>
      <p:sp>
        <p:nvSpPr>
          <p:cNvPr id="3" name="2 Marcador de contenido"/>
          <p:cNvSpPr>
            <a:spLocks noGrp="1"/>
          </p:cNvSpPr>
          <p:nvPr>
            <p:ph idx="1" hasCustomPrompt="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3 Marcador de fecha"/>
          <p:cNvSpPr>
            <a:spLocks noGrp="1"/>
          </p:cNvSpPr>
          <p:nvPr>
            <p:ph type="dt" sz="half" idx="10"/>
          </p:nvPr>
        </p:nvSpPr>
        <p:spPr/>
        <p:txBody>
          <a:bodyPr/>
          <a:lstStyle/>
          <a:p>
            <a:fld id="{EA41D0EE-ABDE-4185-A8FA-0A4B86E7DCC2}" type="datetimeFigureOut">
              <a:rPr lang="es-PE" smtClean="0"/>
              <a:t>12/12/2024</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D80F38D3-C0A2-48ED-9061-8262944D71B5}" type="slidenum">
              <a:rPr lang="es-PE" smtClean="0"/>
              <a:t>‹Nº›</a:t>
            </a:fld>
            <a:endParaRPr lang="es-P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47"/>
        <p:cNvGrpSpPr/>
        <p:nvPr/>
      </p:nvGrpSpPr>
      <p:grpSpPr>
        <a:xfrm>
          <a:off x="0" y="0"/>
          <a:ext cx="0" cy="0"/>
          <a:chOff x="0" y="0"/>
          <a:chExt cx="0" cy="0"/>
        </a:xfrm>
      </p:grpSpPr>
      <p:sp>
        <p:nvSpPr>
          <p:cNvPr id="48" name="Google Shape;48;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s-PE"/>
              <a:t>‹Nº›</a:t>
            </a:fld>
            <a:endParaRPr lang="es-P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alpha val="29000"/>
          </a:schemeClr>
        </a:solidFill>
        <a:effectLst/>
      </p:bgPr>
    </p:bg>
    <p:spTree>
      <p:nvGrpSpPr>
        <p:cNvPr id="1" name="Shape 9"/>
        <p:cNvGrpSpPr/>
        <p:nvPr/>
      </p:nvGrpSpPr>
      <p:grpSpPr>
        <a:xfrm>
          <a:off x="0" y="0"/>
          <a:ext cx="0" cy="0"/>
          <a:chOff x="0" y="0"/>
          <a:chExt cx="0" cy="0"/>
        </a:xfrm>
      </p:grpSpPr>
      <p:sp>
        <p:nvSpPr>
          <p:cNvPr id="10" name="Google Shape;10;p55"/>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lnSpc>
                <a:spcPct val="90000"/>
              </a:lnSpc>
              <a:spcBef>
                <a:spcPts val="0"/>
              </a:spcBef>
              <a:spcAft>
                <a:spcPts val="0"/>
              </a:spcAft>
              <a:buSzPts val="1400"/>
              <a:buNone/>
              <a:defRPr sz="4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lnSpc>
                <a:spcPct val="90000"/>
              </a:lnSpc>
              <a:spcBef>
                <a:spcPts val="0"/>
              </a:spcBef>
              <a:spcAft>
                <a:spcPts val="0"/>
              </a:spcAft>
              <a:buSzPts val="1400"/>
              <a:buNone/>
              <a:defRPr sz="4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lnSpc>
                <a:spcPct val="90000"/>
              </a:lnSpc>
              <a:spcBef>
                <a:spcPts val="0"/>
              </a:spcBef>
              <a:spcAft>
                <a:spcPts val="0"/>
              </a:spcAft>
              <a:buSzPts val="1400"/>
              <a:buNone/>
              <a:defRPr sz="4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lnSpc>
                <a:spcPct val="90000"/>
              </a:lnSpc>
              <a:spcBef>
                <a:spcPts val="0"/>
              </a:spcBef>
              <a:spcAft>
                <a:spcPts val="0"/>
              </a:spcAft>
              <a:buSzPts val="1400"/>
              <a:buNone/>
              <a:defRPr sz="4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lnSpc>
                <a:spcPct val="90000"/>
              </a:lnSpc>
              <a:spcBef>
                <a:spcPts val="0"/>
              </a:spcBef>
              <a:spcAft>
                <a:spcPts val="0"/>
              </a:spcAft>
              <a:buSzPts val="1400"/>
              <a:buNone/>
              <a:defRPr sz="4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lnSpc>
                <a:spcPct val="90000"/>
              </a:lnSpc>
              <a:spcBef>
                <a:spcPts val="0"/>
              </a:spcBef>
              <a:spcAft>
                <a:spcPts val="0"/>
              </a:spcAft>
              <a:buSzPts val="1400"/>
              <a:buNone/>
              <a:defRPr sz="4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lnSpc>
                <a:spcPct val="90000"/>
              </a:lnSpc>
              <a:spcBef>
                <a:spcPts val="0"/>
              </a:spcBef>
              <a:spcAft>
                <a:spcPts val="0"/>
              </a:spcAft>
              <a:buSzPts val="1400"/>
              <a:buNone/>
              <a:defRPr sz="4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lnSpc>
                <a:spcPct val="90000"/>
              </a:lnSpc>
              <a:spcBef>
                <a:spcPts val="0"/>
              </a:spcBef>
              <a:spcAft>
                <a:spcPts val="0"/>
              </a:spcAft>
              <a:buSzPts val="1400"/>
              <a:buNone/>
              <a:defRPr sz="4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1" name="Google Shape;11;p55"/>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panose="020B0604020202020204"/>
              <a:buChar char="•"/>
              <a:defRPr sz="2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381000" algn="l" rtl="0">
              <a:lnSpc>
                <a:spcPct val="90000"/>
              </a:lnSpc>
              <a:spcBef>
                <a:spcPts val="500"/>
              </a:spcBef>
              <a:spcAft>
                <a:spcPts val="0"/>
              </a:spcAft>
              <a:buClr>
                <a:schemeClr val="dk1"/>
              </a:buClr>
              <a:buSzPts val="2400"/>
              <a:buFont typeface="Arial" panose="020B0604020202020204"/>
              <a:buChar char="•"/>
              <a:defRPr sz="2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355600" algn="l" rtl="0">
              <a:lnSpc>
                <a:spcPct val="90000"/>
              </a:lnSpc>
              <a:spcBef>
                <a:spcPts val="5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2" name="Google Shape;12;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3" name="Google Shape;13;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lnSpc>
                <a:spcPct val="100000"/>
              </a:lnSpc>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4" name="Google Shape;14;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1pPr>
            <a:lvl2pPr marL="0" marR="0" lvl="1" indent="0" algn="r" rtl="0">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2pPr>
            <a:lvl3pPr marL="0" marR="0" lvl="2" indent="0" algn="r" rtl="0">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3pPr>
            <a:lvl4pPr marL="0" marR="0" lvl="3" indent="0" algn="r" rtl="0">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4pPr>
            <a:lvl5pPr marL="0" marR="0" lvl="4" indent="0" algn="r" rtl="0">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5pPr>
            <a:lvl6pPr marL="0" marR="0" lvl="5" indent="0" algn="r" rtl="0">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6pPr>
            <a:lvl7pPr marL="0" marR="0" lvl="6" indent="0" algn="r" rtl="0">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7pPr>
            <a:lvl8pPr marL="0" marR="0" lvl="7" indent="0" algn="r" rtl="0">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8pPr>
            <a:lvl9pPr marL="0" marR="0" lvl="8" indent="0" algn="r" rtl="0">
              <a:lnSpc>
                <a:spcPct val="100000"/>
              </a:lnSpc>
              <a:spcBef>
                <a:spcPts val="0"/>
              </a:spcBef>
              <a:spcAft>
                <a:spcPts val="0"/>
              </a:spcAft>
              <a:buClr>
                <a:srgbClr val="898989"/>
              </a:buClr>
              <a:buSzPts val="1200"/>
              <a:buFont typeface="Calibri" panose="020F0502020204030204"/>
              <a:buNone/>
              <a:defRPr sz="1200" b="0" i="0" u="none" strike="noStrike" cap="none">
                <a:solidFill>
                  <a:srgbClr val="898989"/>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US"/>
              <a:t>‹Nº›</a:t>
            </a:fld>
            <a:endParaRPr sz="1400">
              <a:solidFill>
                <a:srgbClr val="000000"/>
              </a:solidFill>
              <a:latin typeface="Arial" panose="020B0604020202020204"/>
              <a:ea typeface="Arial" panose="020B0604020202020204"/>
              <a:cs typeface="Arial" panose="020B0604020202020204"/>
              <a:sym typeface="Arial" panose="020B0604020202020204"/>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6.png"/><Relationship Id="rId4" Type="http://schemas.openxmlformats.org/officeDocument/2006/relationships/diagramLayout" Target="../diagrams/layout4.xml"/><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5.xml"/><Relationship Id="rId7" Type="http://schemas.openxmlformats.org/officeDocument/2006/relationships/image" Target="../media/image4.pn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image" Target="../media/image7.png"/><Relationship Id="rId4" Type="http://schemas.openxmlformats.org/officeDocument/2006/relationships/diagramQuickStyle" Target="../diagrams/quickStyle5.xml"/><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6.xml"/><Relationship Id="rId7" Type="http://schemas.openxmlformats.org/officeDocument/2006/relationships/image" Target="../media/image4.pn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7.xml"/><Relationship Id="rId7" Type="http://schemas.openxmlformats.org/officeDocument/2006/relationships/image" Target="../media/image4.pn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8.jpeg"/><Relationship Id="rId3" Type="http://schemas.openxmlformats.org/officeDocument/2006/relationships/image" Target="../media/image12.jpeg"/><Relationship Id="rId7" Type="http://schemas.openxmlformats.org/officeDocument/2006/relationships/image" Target="../media/image16.GIF"/><Relationship Id="rId12"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15.GIF"/><Relationship Id="rId11" Type="http://schemas.openxmlformats.org/officeDocument/2006/relationships/image" Target="../media/image5.png"/><Relationship Id="rId5" Type="http://schemas.openxmlformats.org/officeDocument/2006/relationships/image" Target="../media/image14.GIF"/><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GIF"/></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9.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png"/><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9.pn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9.png"/><Relationship Id="rId7"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9.png"/><Relationship Id="rId7"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9.png"/><Relationship Id="rId7"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s/_rels/slide30.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9.png"/><Relationship Id="rId7"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41.jpeg"/><Relationship Id="rId4" Type="http://schemas.openxmlformats.org/officeDocument/2006/relationships/image" Target="../media/image8.jpeg"/><Relationship Id="rId9"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0" y="0"/>
            <a:ext cx="12192000" cy="6865041"/>
          </a:xfrm>
          <a:prstGeom prst="rect">
            <a:avLst/>
          </a:prstGeom>
        </p:spPr>
      </p:pic>
      <p:sp>
        <p:nvSpPr>
          <p:cNvPr id="4" name="Google Shape;3185;p54"/>
          <p:cNvSpPr txBox="1"/>
          <p:nvPr/>
        </p:nvSpPr>
        <p:spPr>
          <a:xfrm>
            <a:off x="1598850" y="2436132"/>
            <a:ext cx="9672637" cy="166052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800"/>
              <a:buFont typeface="Arial" panose="020B0604020202020204"/>
              <a:buNone/>
            </a:pPr>
            <a:endParaRPr sz="1800" i="1" dirty="0">
              <a:solidFill>
                <a:schemeClr val="accent5">
                  <a:lumMod val="50000"/>
                </a:schemeClr>
              </a:solidFill>
            </a:endParaRPr>
          </a:p>
        </p:txBody>
      </p:sp>
      <p:sp>
        <p:nvSpPr>
          <p:cNvPr id="9" name="Google Shape;292;p2"/>
          <p:cNvSpPr txBox="1"/>
          <p:nvPr/>
        </p:nvSpPr>
        <p:spPr>
          <a:xfrm>
            <a:off x="82550" y="5608637"/>
            <a:ext cx="12007851" cy="90487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000"/>
              <a:buFont typeface="Arial" panose="020B0604020202020204"/>
              <a:buNone/>
            </a:pPr>
            <a:endParaRPr dirty="0"/>
          </a:p>
        </p:txBody>
      </p:sp>
      <p:pic>
        <p:nvPicPr>
          <p:cNvPr id="6" name="Imagen 4"/>
          <p:cNvPicPr>
            <a:picLocks noChangeAspect="1"/>
          </p:cNvPicPr>
          <p:nvPr/>
        </p:nvPicPr>
        <p:blipFill>
          <a:blip r:embed="rId4"/>
          <a:stretch>
            <a:fillRect/>
          </a:stretch>
        </p:blipFill>
        <p:spPr>
          <a:xfrm>
            <a:off x="0" y="4405745"/>
            <a:ext cx="2838203" cy="2452255"/>
          </a:xfrm>
          <a:prstGeom prst="rect">
            <a:avLst/>
          </a:prstGeom>
        </p:spPr>
      </p:pic>
      <p:pic>
        <p:nvPicPr>
          <p:cNvPr id="10" name="Imagen 4"/>
          <p:cNvPicPr>
            <a:picLocks noChangeAspect="1"/>
          </p:cNvPicPr>
          <p:nvPr/>
        </p:nvPicPr>
        <p:blipFill>
          <a:blip r:embed="rId5"/>
          <a:stretch>
            <a:fillRect/>
          </a:stretch>
        </p:blipFill>
        <p:spPr>
          <a:xfrm>
            <a:off x="0" y="2018805"/>
            <a:ext cx="2814452" cy="2398816"/>
          </a:xfrm>
          <a:prstGeom prst="rect">
            <a:avLst/>
          </a:prstGeom>
        </p:spPr>
      </p:pic>
      <p:sp>
        <p:nvSpPr>
          <p:cNvPr id="11" name="Google Shape;290;p2"/>
          <p:cNvSpPr txBox="1"/>
          <p:nvPr/>
        </p:nvSpPr>
        <p:spPr>
          <a:xfrm>
            <a:off x="0" y="1"/>
            <a:ext cx="12328526" cy="6865040"/>
          </a:xfrm>
          <a:prstGeom prst="rect">
            <a:avLst/>
          </a:prstGeom>
          <a:solidFill>
            <a:schemeClr val="lt1">
              <a:alpha val="84313"/>
            </a:schemeClr>
          </a:solidFill>
          <a:ln>
            <a:noFill/>
          </a:ln>
        </p:spPr>
        <p:txBody>
          <a:bodyPr spcFirstLastPara="1" wrap="square" lIns="91425" tIns="45700" rIns="91425" bIns="45700" anchor="ctr" anchorCtr="0">
            <a:noAutofit/>
          </a:bodyPr>
          <a:lstStyle/>
          <a:p>
            <a:pPr lvl="0" algn="ctr">
              <a:buClr>
                <a:srgbClr val="44546A"/>
              </a:buClr>
              <a:buSzPts val="2800"/>
            </a:pPr>
            <a:endParaRPr lang="es-PE" sz="1600" dirty="0">
              <a:solidFill>
                <a:srgbClr val="44546A">
                  <a:lumMod val="50000"/>
                </a:srgbClr>
              </a:solidFill>
            </a:endParaRPr>
          </a:p>
        </p:txBody>
      </p:sp>
      <p:pic>
        <p:nvPicPr>
          <p:cNvPr id="13" name="Imagen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6989" y="306550"/>
            <a:ext cx="3432517" cy="662934"/>
          </a:xfrm>
          <a:prstGeom prst="rect">
            <a:avLst/>
          </a:prstGeom>
        </p:spPr>
      </p:pic>
      <p:sp>
        <p:nvSpPr>
          <p:cNvPr id="14" name="Google Shape;291;p2"/>
          <p:cNvSpPr txBox="1"/>
          <p:nvPr/>
        </p:nvSpPr>
        <p:spPr>
          <a:xfrm>
            <a:off x="8761863" y="385901"/>
            <a:ext cx="3111689" cy="5716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2800"/>
              <a:buFont typeface="Arial" panose="020B0604020202020204"/>
              <a:buNone/>
            </a:pPr>
            <a:r>
              <a:rPr lang="en-US" sz="4000" b="1" i="0" u="none" dirty="0">
                <a:solidFill>
                  <a:schemeClr val="tx1">
                    <a:lumMod val="50000"/>
                    <a:lumOff val="50000"/>
                  </a:schemeClr>
                </a:solidFill>
                <a:latin typeface="Arial Black" panose="020B0A04020102020204" pitchFamily="34" charset="0"/>
                <a:sym typeface="Arial" panose="020B0604020202020204"/>
              </a:rPr>
              <a:t>CECONAR </a:t>
            </a:r>
            <a:endParaRPr sz="2000" b="1" dirty="0">
              <a:solidFill>
                <a:schemeClr val="tx1">
                  <a:lumMod val="50000"/>
                  <a:lumOff val="50000"/>
                </a:schemeClr>
              </a:solidFill>
              <a:latin typeface="Arial Black" panose="020B0A04020102020204" pitchFamily="34" charset="0"/>
            </a:endParaRPr>
          </a:p>
          <a:p>
            <a:pPr marL="0" marR="0" lvl="0" indent="0" algn="ctr" rtl="0">
              <a:lnSpc>
                <a:spcPct val="100000"/>
              </a:lnSpc>
              <a:spcBef>
                <a:spcPts val="0"/>
              </a:spcBef>
              <a:spcAft>
                <a:spcPts val="0"/>
              </a:spcAft>
              <a:buClr>
                <a:schemeClr val="dk2"/>
              </a:buClr>
              <a:buSzPts val="2800"/>
              <a:buFont typeface="Arial" panose="020B0604020202020204"/>
              <a:buNone/>
            </a:pPr>
            <a:r>
              <a:rPr lang="en-US" sz="2800" b="1" i="0" u="none" dirty="0">
                <a:solidFill>
                  <a:schemeClr val="tx1">
                    <a:lumMod val="50000"/>
                    <a:lumOff val="50000"/>
                  </a:schemeClr>
                </a:solidFill>
                <a:latin typeface="Arial Black" panose="020B0A04020102020204" pitchFamily="34" charset="0"/>
                <a:sym typeface="Arial" panose="020B0604020202020204"/>
              </a:rPr>
              <a:t> </a:t>
            </a:r>
            <a:endParaRPr dirty="0">
              <a:solidFill>
                <a:schemeClr val="tx1">
                  <a:lumMod val="50000"/>
                  <a:lumOff val="50000"/>
                </a:schemeClr>
              </a:solidFill>
              <a:latin typeface="Arial Black" panose="020B0A04020102020204" pitchFamily="34" charset="0"/>
            </a:endParaRPr>
          </a:p>
        </p:txBody>
      </p:sp>
      <p:sp>
        <p:nvSpPr>
          <p:cNvPr id="15" name="Google Shape;291;p2"/>
          <p:cNvSpPr txBox="1"/>
          <p:nvPr/>
        </p:nvSpPr>
        <p:spPr>
          <a:xfrm>
            <a:off x="1155847" y="1771964"/>
            <a:ext cx="10115640" cy="298886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800"/>
              <a:buFont typeface="Calibri" panose="020F0502020204030204"/>
              <a:buNone/>
            </a:pPr>
            <a:endParaRPr sz="2800" b="1" i="0" u="none" dirty="0">
              <a:solidFill>
                <a:schemeClr val="dk2"/>
              </a:solidFill>
              <a:latin typeface="Arial" panose="020B0604020202020204"/>
              <a:ea typeface="Arial" panose="020B0604020202020204"/>
              <a:cs typeface="Arial" panose="020B0604020202020204"/>
              <a:sym typeface="Arial" panose="020B0604020202020204"/>
            </a:endParaRPr>
          </a:p>
          <a:p>
            <a:pPr lvl="0" algn="ctr">
              <a:buClr>
                <a:schemeClr val="dk2"/>
              </a:buClr>
              <a:buSzPts val="2800"/>
            </a:pPr>
            <a:r>
              <a:rPr lang="es-PE" sz="3200" b="1" dirty="0">
                <a:solidFill>
                  <a:schemeClr val="bg2">
                    <a:lumMod val="50000"/>
                  </a:schemeClr>
                </a:solidFill>
              </a:rPr>
              <a:t>MECANISMOS ALTERNATIVOS DE SOLUCIÓN DE CONTROVERSIAS EN MATERIA DE SALUD </a:t>
            </a:r>
            <a:endParaRPr lang="es-PE" sz="3200" b="1" dirty="0" smtClean="0">
              <a:solidFill>
                <a:schemeClr val="bg2">
                  <a:lumMod val="50000"/>
                </a:schemeClr>
              </a:solidFill>
            </a:endParaRPr>
          </a:p>
          <a:p>
            <a:pPr lvl="0" algn="ctr">
              <a:buClr>
                <a:schemeClr val="dk2"/>
              </a:buClr>
              <a:buSzPts val="2800"/>
            </a:pPr>
            <a:endParaRPr lang="es-ES" sz="3200" b="1" dirty="0">
              <a:solidFill>
                <a:schemeClr val="bg2">
                  <a:lumMod val="50000"/>
                </a:schemeClr>
              </a:solidFill>
            </a:endParaRPr>
          </a:p>
          <a:p>
            <a:pPr lvl="0" algn="ctr">
              <a:buClr>
                <a:schemeClr val="dk2"/>
              </a:buClr>
              <a:buSzPts val="2800"/>
            </a:pPr>
            <a:endParaRPr lang="es-ES" sz="3200" b="1" dirty="0" smtClean="0">
              <a:solidFill>
                <a:schemeClr val="bg2">
                  <a:lumMod val="50000"/>
                </a:schemeClr>
              </a:solidFill>
            </a:endParaRPr>
          </a:p>
          <a:p>
            <a:pPr lvl="0" algn="ctr">
              <a:buClr>
                <a:schemeClr val="dk2"/>
              </a:buClr>
              <a:buSzPts val="2800"/>
            </a:pPr>
            <a:r>
              <a:rPr lang="es-ES" sz="3200" b="1" dirty="0" smtClean="0">
                <a:solidFill>
                  <a:schemeClr val="bg2">
                    <a:lumMod val="50000"/>
                  </a:schemeClr>
                </a:solidFill>
              </a:rPr>
              <a:t>CENTRO DE CONCILIACIÓN Y ARBITRAJE CECONAR.</a:t>
            </a:r>
            <a:endParaRPr sz="1600" dirty="0">
              <a:solidFill>
                <a:schemeClr val="bg2">
                  <a:lumMod val="50000"/>
                </a:schemeClr>
              </a:solidFill>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286603" y="2448082"/>
          <a:ext cx="3753134" cy="306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Marcador de texto"/>
          <p:cNvSpPr>
            <a:spLocks noGrp="1"/>
          </p:cNvSpPr>
          <p:nvPr>
            <p:ph type="body" idx="2"/>
          </p:nvPr>
        </p:nvSpPr>
        <p:spPr>
          <a:xfrm>
            <a:off x="4039235" y="3328035"/>
            <a:ext cx="7615555" cy="1652270"/>
          </a:xfrm>
        </p:spPr>
        <p:style>
          <a:lnRef idx="2">
            <a:schemeClr val="accent3"/>
          </a:lnRef>
          <a:fillRef idx="1">
            <a:schemeClr val="lt1"/>
          </a:fillRef>
          <a:effectRef idx="0">
            <a:schemeClr val="accent3"/>
          </a:effectRef>
          <a:fontRef idx="minor">
            <a:schemeClr val="dk1"/>
          </a:fontRef>
        </p:style>
        <p:txBody>
          <a:bodyPr/>
          <a:lstStyle/>
          <a:p>
            <a:pPr marL="114300" indent="0" algn="just">
              <a:buNone/>
            </a:pPr>
            <a:r>
              <a:rPr lang="es-PE" sz="2400" dirty="0">
                <a:latin typeface="Arial Narrow" panose="020B0606020202030204" pitchFamily="34" charset="0"/>
              </a:rPr>
              <a:t>El derecho de las personas, sin distinción de sexo, raza, edad, identidad sexual, ideología política o creencias religiosas, a obtener una respuesta satisfactoria ante sus necesidades jurídicas.</a:t>
            </a:r>
          </a:p>
          <a:p>
            <a:pPr marL="114300" indent="0" algn="just">
              <a:buNone/>
            </a:pPr>
            <a:endParaRPr lang="es-PE" sz="2400" dirty="0">
              <a:latin typeface="Arial Narrow" panose="020B0606020202030204" pitchFamily="34" charset="0"/>
            </a:endParaRPr>
          </a:p>
          <a:p>
            <a:pPr marL="114300" indent="0" algn="just">
              <a:buNone/>
            </a:pPr>
            <a:r>
              <a:rPr lang="es-PE" sz="1500" dirty="0">
                <a:latin typeface="Arial Narrow" panose="020B0606020202030204" pitchFamily="34" charset="0"/>
              </a:rPr>
              <a:t>Según : Lovatón Palacios, David. «Acceso a la justicia. Llave para la gobernabilidad». En Informe Final del proyecto Lineamientos y Buenas Prácticas para un Adecuado Acceso a la Justicia en las Américas. 2007.</a:t>
            </a:r>
          </a:p>
        </p:txBody>
      </p:sp>
      <p:sp>
        <p:nvSpPr>
          <p:cNvPr id="5" name="Título 1"/>
          <p:cNvSpPr>
            <a:spLocks noGrp="1"/>
          </p:cNvSpPr>
          <p:nvPr>
            <p:ph type="title"/>
          </p:nvPr>
        </p:nvSpPr>
        <p:spPr>
          <a:xfrm>
            <a:off x="838200" y="786453"/>
            <a:ext cx="10515600" cy="660209"/>
          </a:xfrm>
        </p:spPr>
        <p:txBody>
          <a:bodyPr/>
          <a:lstStyle/>
          <a:p>
            <a:pPr marL="12700" algn="ctr">
              <a:lnSpc>
                <a:spcPct val="100000"/>
              </a:lnSpc>
            </a:pPr>
            <a:r>
              <a:rPr lang="es-PE" sz="3600" b="1" dirty="0">
                <a:solidFill>
                  <a:schemeClr val="tx1">
                    <a:lumMod val="95000"/>
                    <a:lumOff val="5000"/>
                  </a:schemeClr>
                </a:solidFill>
                <a:latin typeface="Arial Narrow" panose="020B0606020202030204" pitchFamily="34" charset="0"/>
              </a:rPr>
              <a:t>EL ACCESO A LA JUSTICIA  DE LAS PERSONAS USUARIAS EN SALUD</a:t>
            </a:r>
            <a:endParaRPr lang="en-US" sz="3600" b="1" dirty="0">
              <a:solidFill>
                <a:schemeClr val="tx1">
                  <a:lumMod val="95000"/>
                  <a:lumOff val="5000"/>
                </a:schemeClr>
              </a:solidFill>
              <a:latin typeface="Arial Narrow" panose="020B0606020202030204" pitchFamily="34" charset="0"/>
            </a:endParaRPr>
          </a:p>
        </p:txBody>
      </p:sp>
      <p:pic>
        <p:nvPicPr>
          <p:cNvPr id="8" name="Imagen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35320" y="102311"/>
            <a:ext cx="2292823" cy="433339"/>
          </a:xfrm>
          <a:prstGeom prst="rect">
            <a:avLst/>
          </a:prstGeom>
        </p:spPr>
      </p:pic>
      <p:grpSp>
        <p:nvGrpSpPr>
          <p:cNvPr id="9" name="Google Shape;301;p3"/>
          <p:cNvGrpSpPr/>
          <p:nvPr/>
        </p:nvGrpSpPr>
        <p:grpSpPr>
          <a:xfrm>
            <a:off x="0" y="0"/>
            <a:ext cx="1514944" cy="6865938"/>
            <a:chOff x="0" y="1"/>
            <a:chExt cx="1514905" cy="6865317"/>
          </a:xfrm>
        </p:grpSpPr>
        <p:pic>
          <p:nvPicPr>
            <p:cNvPr id="10" name="Google Shape;302;p3"/>
            <p:cNvPicPr preferRelativeResize="0"/>
            <p:nvPr/>
          </p:nvPicPr>
          <p:blipFill rotWithShape="1">
            <a:blip r:embed="rId8"/>
            <a:srcRect/>
            <a:stretch>
              <a:fillRect/>
            </a:stretch>
          </p:blipFill>
          <p:spPr>
            <a:xfrm>
              <a:off x="0" y="1"/>
              <a:ext cx="1514905" cy="1572767"/>
            </a:xfrm>
            <a:prstGeom prst="rect">
              <a:avLst/>
            </a:prstGeom>
            <a:noFill/>
            <a:ln>
              <a:noFill/>
            </a:ln>
          </p:spPr>
        </p:pic>
        <p:pic>
          <p:nvPicPr>
            <p:cNvPr id="11" name="Google Shape;304;p3"/>
            <p:cNvPicPr preferRelativeResize="0"/>
            <p:nvPr/>
          </p:nvPicPr>
          <p:blipFill rotWithShape="1">
            <a:blip r:embed="rId9"/>
            <a:srcRect/>
            <a:stretch>
              <a:fillRect/>
            </a:stretch>
          </p:blipFill>
          <p:spPr>
            <a:xfrm>
              <a:off x="3574" y="5858917"/>
              <a:ext cx="1020944" cy="1006401"/>
            </a:xfrm>
            <a:prstGeom prst="rect">
              <a:avLst/>
            </a:prstGeom>
            <a:noFill/>
            <a:ln>
              <a:noFill/>
            </a:ln>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218364" y="2147831"/>
          <a:ext cx="3753134" cy="306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Marcador de texto"/>
          <p:cNvSpPr>
            <a:spLocks noGrp="1"/>
          </p:cNvSpPr>
          <p:nvPr>
            <p:ph type="body" idx="2"/>
          </p:nvPr>
        </p:nvSpPr>
        <p:spPr>
          <a:xfrm>
            <a:off x="3903345" y="2033270"/>
            <a:ext cx="7765415" cy="4527550"/>
          </a:xfrm>
        </p:spPr>
        <p:style>
          <a:lnRef idx="2">
            <a:schemeClr val="accent3"/>
          </a:lnRef>
          <a:fillRef idx="1">
            <a:schemeClr val="lt1"/>
          </a:fillRef>
          <a:effectRef idx="0">
            <a:schemeClr val="accent3"/>
          </a:effectRef>
          <a:fontRef idx="minor">
            <a:schemeClr val="dk1"/>
          </a:fontRef>
        </p:style>
        <p:txBody>
          <a:bodyPr/>
          <a:lstStyle/>
          <a:p>
            <a:pPr algn="just">
              <a:buFont typeface="Wingdings" panose="05000000000000000000" pitchFamily="2" charset="2"/>
              <a:buChar char="ü"/>
            </a:pPr>
            <a:r>
              <a:rPr lang="es-PE" dirty="0">
                <a:latin typeface="Arial Narrow" panose="020B0606020202030204" pitchFamily="34" charset="0"/>
              </a:rPr>
              <a:t>Posibilidad de Acceder a la Justicia </a:t>
            </a:r>
          </a:p>
          <a:p>
            <a:pPr algn="just">
              <a:buFont typeface="Wingdings" panose="05000000000000000000" pitchFamily="2" charset="2"/>
              <a:buChar char="ü"/>
            </a:pPr>
            <a:r>
              <a:rPr lang="es-PE" dirty="0">
                <a:latin typeface="Arial Narrow" panose="020B0606020202030204" pitchFamily="34" charset="0"/>
              </a:rPr>
              <a:t>Tutela Jurisdiccional efectiva.</a:t>
            </a:r>
          </a:p>
          <a:p>
            <a:pPr algn="just">
              <a:buFont typeface="Wingdings" panose="05000000000000000000" pitchFamily="2" charset="2"/>
              <a:buChar char="ü"/>
            </a:pPr>
            <a:r>
              <a:rPr lang="es-PE" dirty="0">
                <a:latin typeface="Arial Narrow" panose="020B0606020202030204" pitchFamily="34" charset="0"/>
              </a:rPr>
              <a:t>Que, la administración de Justicia se realice bajo ciertas condiciones, considerando el acceso a información adecuada y oportuna, </a:t>
            </a:r>
            <a:r>
              <a:rPr lang="es-PE" u="sng" dirty="0">
                <a:latin typeface="Arial Narrow" panose="020B0606020202030204" pitchFamily="34" charset="0"/>
              </a:rPr>
              <a:t>alternativas de resolución de conflictos </a:t>
            </a:r>
            <a:r>
              <a:rPr lang="es-PE" dirty="0">
                <a:latin typeface="Arial Narrow" panose="020B0606020202030204" pitchFamily="34" charset="0"/>
              </a:rPr>
              <a:t>y procedimientos judiciales accesibles e idóneos.</a:t>
            </a:r>
          </a:p>
          <a:p>
            <a:pPr algn="just">
              <a:buFont typeface="Wingdings" panose="05000000000000000000" pitchFamily="2" charset="2"/>
              <a:buChar char="ü"/>
            </a:pPr>
            <a:endParaRPr lang="es-PE" sz="2400" dirty="0">
              <a:latin typeface="Arial Narrow" panose="020B0606020202030204" pitchFamily="34" charset="0"/>
            </a:endParaRPr>
          </a:p>
          <a:p>
            <a:pPr marL="114300" indent="0" algn="just">
              <a:buFont typeface="Wingdings" panose="05000000000000000000" pitchFamily="2" charset="2"/>
              <a:buNone/>
            </a:pPr>
            <a:endParaRPr lang="es-PE" sz="2400" dirty="0">
              <a:latin typeface="Arial Narrow" panose="020B0606020202030204" pitchFamily="34" charset="0"/>
            </a:endParaRPr>
          </a:p>
          <a:p>
            <a:pPr algn="just">
              <a:buFont typeface="Wingdings" panose="05000000000000000000" pitchFamily="2" charset="2"/>
              <a:buChar char="ü"/>
            </a:pPr>
            <a:r>
              <a:rPr lang="es-PE" sz="2400" dirty="0">
                <a:latin typeface="Arial Narrow" panose="020B0606020202030204" pitchFamily="34" charset="0"/>
              </a:rPr>
              <a:t>https://www.youtube.com/watch?v=7p0H0hjU_LU</a:t>
            </a:r>
          </a:p>
          <a:p>
            <a:pPr marL="114300" indent="0" algn="just">
              <a:buNone/>
            </a:pPr>
            <a:endParaRPr lang="es-PE" sz="2400" dirty="0">
              <a:latin typeface="Arial Narrow" panose="020B0606020202030204" pitchFamily="34" charset="0"/>
            </a:endParaRPr>
          </a:p>
        </p:txBody>
      </p:sp>
      <p:sp>
        <p:nvSpPr>
          <p:cNvPr id="5" name="Título 1"/>
          <p:cNvSpPr>
            <a:spLocks noGrp="1"/>
          </p:cNvSpPr>
          <p:nvPr>
            <p:ph type="title"/>
          </p:nvPr>
        </p:nvSpPr>
        <p:spPr>
          <a:xfrm>
            <a:off x="838200" y="786453"/>
            <a:ext cx="10515600" cy="660209"/>
          </a:xfrm>
        </p:spPr>
        <p:txBody>
          <a:bodyPr/>
          <a:lstStyle/>
          <a:p>
            <a:pPr marL="12700" algn="ctr">
              <a:lnSpc>
                <a:spcPct val="100000"/>
              </a:lnSpc>
            </a:pPr>
            <a:r>
              <a:rPr lang="es-PE" sz="3600" b="1" dirty="0">
                <a:solidFill>
                  <a:schemeClr val="tx1">
                    <a:lumMod val="95000"/>
                    <a:lumOff val="5000"/>
                  </a:schemeClr>
                </a:solidFill>
                <a:latin typeface="Arial Narrow" panose="020B0606020202030204" pitchFamily="34" charset="0"/>
              </a:rPr>
              <a:t>EL ACCESO A LA JUSTICIA</a:t>
            </a:r>
            <a:endParaRPr lang="en-US" sz="3600" b="1" dirty="0">
              <a:solidFill>
                <a:schemeClr val="tx1">
                  <a:lumMod val="95000"/>
                  <a:lumOff val="5000"/>
                </a:schemeClr>
              </a:solidFill>
              <a:latin typeface="Arial Narrow" panose="020B0606020202030204" pitchFamily="34" charset="0"/>
            </a:endParaRPr>
          </a:p>
        </p:txBody>
      </p:sp>
      <p:pic>
        <p:nvPicPr>
          <p:cNvPr id="8" name="Imagen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35320" y="102311"/>
            <a:ext cx="2292823" cy="433339"/>
          </a:xfrm>
          <a:prstGeom prst="rect">
            <a:avLst/>
          </a:prstGeom>
        </p:spPr>
      </p:pic>
      <p:grpSp>
        <p:nvGrpSpPr>
          <p:cNvPr id="9" name="Google Shape;301;p3"/>
          <p:cNvGrpSpPr/>
          <p:nvPr/>
        </p:nvGrpSpPr>
        <p:grpSpPr>
          <a:xfrm>
            <a:off x="0" y="0"/>
            <a:ext cx="1514944" cy="6865938"/>
            <a:chOff x="0" y="1"/>
            <a:chExt cx="1514905" cy="6865317"/>
          </a:xfrm>
        </p:grpSpPr>
        <p:pic>
          <p:nvPicPr>
            <p:cNvPr id="10" name="Google Shape;302;p3"/>
            <p:cNvPicPr preferRelativeResize="0"/>
            <p:nvPr/>
          </p:nvPicPr>
          <p:blipFill rotWithShape="1">
            <a:blip r:embed="rId8"/>
            <a:srcRect/>
            <a:stretch>
              <a:fillRect/>
            </a:stretch>
          </p:blipFill>
          <p:spPr>
            <a:xfrm>
              <a:off x="0" y="1"/>
              <a:ext cx="1514905" cy="1572767"/>
            </a:xfrm>
            <a:prstGeom prst="rect">
              <a:avLst/>
            </a:prstGeom>
            <a:noFill/>
            <a:ln>
              <a:noFill/>
            </a:ln>
          </p:spPr>
        </p:pic>
        <p:pic>
          <p:nvPicPr>
            <p:cNvPr id="11" name="Google Shape;304;p3"/>
            <p:cNvPicPr preferRelativeResize="0"/>
            <p:nvPr/>
          </p:nvPicPr>
          <p:blipFill rotWithShape="1">
            <a:blip r:embed="rId9"/>
            <a:srcRect/>
            <a:stretch>
              <a:fillRect/>
            </a:stretch>
          </p:blipFill>
          <p:spPr>
            <a:xfrm>
              <a:off x="3574" y="5858917"/>
              <a:ext cx="1020944" cy="1006401"/>
            </a:xfrm>
            <a:prstGeom prst="rect">
              <a:avLst/>
            </a:prstGeom>
            <a:noFill/>
            <a:ln>
              <a:noFill/>
            </a:ln>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184150" y="4097655"/>
          <a:ext cx="3752850" cy="17614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Marcador de texto"/>
          <p:cNvSpPr>
            <a:spLocks noGrp="1"/>
          </p:cNvSpPr>
          <p:nvPr>
            <p:ph type="body" idx="2"/>
          </p:nvPr>
        </p:nvSpPr>
        <p:spPr>
          <a:xfrm>
            <a:off x="3821430" y="2265680"/>
            <a:ext cx="7833995" cy="3322320"/>
          </a:xfrm>
        </p:spPr>
        <p:style>
          <a:lnRef idx="2">
            <a:schemeClr val="accent3"/>
          </a:lnRef>
          <a:fillRef idx="1">
            <a:schemeClr val="lt1"/>
          </a:fillRef>
          <a:effectRef idx="0">
            <a:schemeClr val="accent3"/>
          </a:effectRef>
          <a:fontRef idx="minor">
            <a:schemeClr val="dk1"/>
          </a:fontRef>
        </p:style>
        <p:txBody>
          <a:bodyPr/>
          <a:lstStyle/>
          <a:p>
            <a:pPr marL="114300" indent="0" algn="just">
              <a:buNone/>
            </a:pPr>
            <a:r>
              <a:rPr lang="es-PE" dirty="0">
                <a:latin typeface="Arial Narrow" panose="020B0606020202030204" pitchFamily="34" charset="0"/>
              </a:rPr>
              <a:t>Toda persona tiene derecho a: “a ser escuchada y recibir respuesta por la instancia correspondiente, cuando se encuentra discoforme con la atención recibida, para estos efectos la Ley  proveerá de mecanismos alternativos y previos al proceso judicial para la solución de sus conflictos en los servicios de salud. ( articulo 15.3. inc. f).</a:t>
            </a:r>
          </a:p>
        </p:txBody>
      </p:sp>
      <p:sp>
        <p:nvSpPr>
          <p:cNvPr id="5" name="Título 1"/>
          <p:cNvSpPr>
            <a:spLocks noGrp="1"/>
          </p:cNvSpPr>
          <p:nvPr>
            <p:ph type="title"/>
          </p:nvPr>
        </p:nvSpPr>
        <p:spPr>
          <a:xfrm>
            <a:off x="838200" y="786453"/>
            <a:ext cx="10515600" cy="660209"/>
          </a:xfrm>
        </p:spPr>
        <p:txBody>
          <a:bodyPr/>
          <a:lstStyle/>
          <a:p>
            <a:pPr marL="12700" algn="ctr">
              <a:lnSpc>
                <a:spcPct val="100000"/>
              </a:lnSpc>
            </a:pPr>
            <a:r>
              <a:rPr lang="es-PE" sz="3600" b="1" dirty="0">
                <a:solidFill>
                  <a:schemeClr val="tx1">
                    <a:lumMod val="95000"/>
                    <a:lumOff val="5000"/>
                  </a:schemeClr>
                </a:solidFill>
                <a:latin typeface="Arial Narrow" panose="020B0606020202030204" pitchFamily="34" charset="0"/>
              </a:rPr>
              <a:t>MECANISMOS ALTERNATIVOS DE SOLUCIÓN DE CONFLICTOS EN SALUD.</a:t>
            </a:r>
            <a:endParaRPr lang="en-US" sz="3600" b="1" dirty="0">
              <a:solidFill>
                <a:schemeClr val="tx1">
                  <a:lumMod val="95000"/>
                  <a:lumOff val="5000"/>
                </a:schemeClr>
              </a:solidFill>
              <a:latin typeface="Arial Narrow" panose="020B0606020202030204" pitchFamily="34" charset="0"/>
            </a:endParaRPr>
          </a:p>
        </p:txBody>
      </p:sp>
      <p:pic>
        <p:nvPicPr>
          <p:cNvPr id="8" name="Imagen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35320" y="102311"/>
            <a:ext cx="2292823" cy="433339"/>
          </a:xfrm>
          <a:prstGeom prst="rect">
            <a:avLst/>
          </a:prstGeom>
        </p:spPr>
      </p:pic>
      <p:grpSp>
        <p:nvGrpSpPr>
          <p:cNvPr id="9" name="Google Shape;301;p3"/>
          <p:cNvGrpSpPr/>
          <p:nvPr/>
        </p:nvGrpSpPr>
        <p:grpSpPr>
          <a:xfrm>
            <a:off x="0" y="0"/>
            <a:ext cx="1514944" cy="6865938"/>
            <a:chOff x="0" y="1"/>
            <a:chExt cx="1514905" cy="6865317"/>
          </a:xfrm>
        </p:grpSpPr>
        <p:pic>
          <p:nvPicPr>
            <p:cNvPr id="10" name="Google Shape;302;p3"/>
            <p:cNvPicPr preferRelativeResize="0"/>
            <p:nvPr/>
          </p:nvPicPr>
          <p:blipFill rotWithShape="1">
            <a:blip r:embed="rId8"/>
            <a:srcRect/>
            <a:stretch>
              <a:fillRect/>
            </a:stretch>
          </p:blipFill>
          <p:spPr>
            <a:xfrm>
              <a:off x="0" y="1"/>
              <a:ext cx="1514905" cy="1572767"/>
            </a:xfrm>
            <a:prstGeom prst="rect">
              <a:avLst/>
            </a:prstGeom>
            <a:noFill/>
            <a:ln>
              <a:noFill/>
            </a:ln>
          </p:spPr>
        </p:pic>
        <p:pic>
          <p:nvPicPr>
            <p:cNvPr id="11" name="Google Shape;304;p3"/>
            <p:cNvPicPr preferRelativeResize="0"/>
            <p:nvPr/>
          </p:nvPicPr>
          <p:blipFill rotWithShape="1">
            <a:blip r:embed="rId9"/>
            <a:srcRect/>
            <a:stretch>
              <a:fillRect/>
            </a:stretch>
          </p:blipFill>
          <p:spPr>
            <a:xfrm>
              <a:off x="3574" y="5858917"/>
              <a:ext cx="1020944" cy="1006401"/>
            </a:xfrm>
            <a:prstGeom prst="rect">
              <a:avLst/>
            </a:prstGeom>
            <a:noFill/>
            <a:ln>
              <a:noFill/>
            </a:ln>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222993" y="1788124"/>
          <a:ext cx="3753134" cy="3065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Marcador de texto"/>
          <p:cNvSpPr>
            <a:spLocks noGrp="1"/>
          </p:cNvSpPr>
          <p:nvPr>
            <p:ph type="body" idx="2"/>
          </p:nvPr>
        </p:nvSpPr>
        <p:spPr>
          <a:xfrm>
            <a:off x="3813421" y="1732790"/>
            <a:ext cx="7833815" cy="3499168"/>
          </a:xfrm>
        </p:spPr>
        <p:style>
          <a:lnRef idx="2">
            <a:schemeClr val="accent3"/>
          </a:lnRef>
          <a:fillRef idx="1">
            <a:schemeClr val="lt1"/>
          </a:fillRef>
          <a:effectRef idx="0">
            <a:schemeClr val="accent3"/>
          </a:effectRef>
          <a:fontRef idx="minor">
            <a:schemeClr val="dk1"/>
          </a:fontRef>
        </p:style>
        <p:txBody>
          <a:bodyPr/>
          <a:lstStyle/>
          <a:p>
            <a:pPr marL="114300" indent="0" algn="just">
              <a:buNone/>
            </a:pPr>
            <a:r>
              <a:rPr lang="es-ES_tradnl" dirty="0">
                <a:latin typeface="Arial Narrow" panose="020B0606020202030204" pitchFamily="34" charset="0"/>
              </a:rPr>
              <a:t>Otorga competencia nacional a SUSALUD, para ejercer las funciones de promoción, protección y defensa de los derechos de las personas al acceso a los servicios de salud, </a:t>
            </a:r>
            <a:r>
              <a:rPr lang="es-ES_tradnl" u="sng" dirty="0">
                <a:latin typeface="Arial Narrow" panose="020B0606020202030204" pitchFamily="34" charset="0"/>
              </a:rPr>
              <a:t>así como la promoción de los mecanismos de conciliación y arbitraje especializados en salud, para la solución de los conflictos suscitados entre los diferentes actores del Sistema Nacional de Salud</a:t>
            </a:r>
            <a:r>
              <a:rPr lang="es-ES_tradnl" dirty="0">
                <a:latin typeface="Arial Narrow" panose="020B0606020202030204" pitchFamily="34" charset="0"/>
              </a:rPr>
              <a:t>. </a:t>
            </a:r>
            <a:endParaRPr lang="es-PE" dirty="0">
              <a:latin typeface="Arial Narrow" panose="020B0606020202030204" pitchFamily="34" charset="0"/>
            </a:endParaRPr>
          </a:p>
        </p:txBody>
      </p:sp>
      <p:sp>
        <p:nvSpPr>
          <p:cNvPr id="5" name="Título 1"/>
          <p:cNvSpPr>
            <a:spLocks noGrp="1"/>
          </p:cNvSpPr>
          <p:nvPr>
            <p:ph type="title"/>
          </p:nvPr>
        </p:nvSpPr>
        <p:spPr>
          <a:xfrm>
            <a:off x="2130949" y="659958"/>
            <a:ext cx="9095630" cy="977535"/>
          </a:xfrm>
        </p:spPr>
        <p:txBody>
          <a:bodyPr/>
          <a:lstStyle/>
          <a:p>
            <a:pPr marL="12700" lvl="0" algn="ctr">
              <a:lnSpc>
                <a:spcPct val="100000"/>
              </a:lnSpc>
            </a:pPr>
            <a:r>
              <a:rPr lang="es-PE" sz="3600" b="1" dirty="0">
                <a:solidFill>
                  <a:schemeClr val="bg2">
                    <a:lumMod val="50000"/>
                  </a:schemeClr>
                </a:solidFill>
                <a:latin typeface="Arial Narrow" panose="020B0606020202030204" pitchFamily="34" charset="0"/>
              </a:rPr>
              <a:t>DECRETO LEGISLATIVO N° 1158. </a:t>
            </a:r>
            <a:br>
              <a:rPr lang="es-PE" sz="3600" b="1" dirty="0">
                <a:solidFill>
                  <a:schemeClr val="bg2">
                    <a:lumMod val="50000"/>
                  </a:schemeClr>
                </a:solidFill>
                <a:latin typeface="Arial Narrow" panose="020B0606020202030204" pitchFamily="34" charset="0"/>
              </a:rPr>
            </a:br>
            <a:endParaRPr lang="en-US" sz="3600" b="1" dirty="0">
              <a:solidFill>
                <a:schemeClr val="tx1">
                  <a:lumMod val="95000"/>
                  <a:lumOff val="5000"/>
                </a:schemeClr>
              </a:solidFill>
              <a:latin typeface="Arial Narrow" panose="020B0606020202030204" pitchFamily="34" charset="0"/>
            </a:endParaRPr>
          </a:p>
        </p:txBody>
      </p:sp>
      <p:pic>
        <p:nvPicPr>
          <p:cNvPr id="8" name="Imagen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35320" y="102311"/>
            <a:ext cx="2292823" cy="433339"/>
          </a:xfrm>
          <a:prstGeom prst="rect">
            <a:avLst/>
          </a:prstGeom>
        </p:spPr>
      </p:pic>
      <p:grpSp>
        <p:nvGrpSpPr>
          <p:cNvPr id="9" name="Google Shape;301;p3"/>
          <p:cNvGrpSpPr/>
          <p:nvPr/>
        </p:nvGrpSpPr>
        <p:grpSpPr>
          <a:xfrm>
            <a:off x="0" y="0"/>
            <a:ext cx="1514944" cy="6865938"/>
            <a:chOff x="0" y="1"/>
            <a:chExt cx="1514905" cy="6865317"/>
          </a:xfrm>
        </p:grpSpPr>
        <p:pic>
          <p:nvPicPr>
            <p:cNvPr id="10" name="Google Shape;302;p3"/>
            <p:cNvPicPr preferRelativeResize="0"/>
            <p:nvPr/>
          </p:nvPicPr>
          <p:blipFill rotWithShape="1">
            <a:blip r:embed="rId9"/>
            <a:srcRect/>
            <a:stretch>
              <a:fillRect/>
            </a:stretch>
          </p:blipFill>
          <p:spPr>
            <a:xfrm>
              <a:off x="0" y="1"/>
              <a:ext cx="1514905" cy="1572767"/>
            </a:xfrm>
            <a:prstGeom prst="rect">
              <a:avLst/>
            </a:prstGeom>
            <a:noFill/>
            <a:ln>
              <a:noFill/>
            </a:ln>
          </p:spPr>
        </p:pic>
        <p:pic>
          <p:nvPicPr>
            <p:cNvPr id="11" name="Google Shape;304;p3"/>
            <p:cNvPicPr preferRelativeResize="0"/>
            <p:nvPr/>
          </p:nvPicPr>
          <p:blipFill rotWithShape="1">
            <a:blip r:embed="rId10"/>
            <a:srcRect/>
            <a:stretch>
              <a:fillRect/>
            </a:stretch>
          </p:blipFill>
          <p:spPr>
            <a:xfrm>
              <a:off x="3574" y="5858917"/>
              <a:ext cx="1020944" cy="1006401"/>
            </a:xfrm>
            <a:prstGeom prst="rect">
              <a:avLst/>
            </a:prstGeom>
            <a:noFill/>
            <a:ln>
              <a:noFill/>
            </a:ln>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222993" y="1788124"/>
          <a:ext cx="3753134" cy="306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Marcador de texto"/>
          <p:cNvSpPr>
            <a:spLocks noGrp="1"/>
          </p:cNvSpPr>
          <p:nvPr>
            <p:ph type="body" idx="2"/>
          </p:nvPr>
        </p:nvSpPr>
        <p:spPr>
          <a:xfrm>
            <a:off x="3880237" y="1867961"/>
            <a:ext cx="7800229" cy="4389715"/>
          </a:xfrm>
        </p:spPr>
        <p:style>
          <a:lnRef idx="2">
            <a:schemeClr val="accent3"/>
          </a:lnRef>
          <a:fillRef idx="1">
            <a:schemeClr val="lt1"/>
          </a:fillRef>
          <a:effectRef idx="0">
            <a:schemeClr val="accent3"/>
          </a:effectRef>
          <a:fontRef idx="minor">
            <a:schemeClr val="dk1"/>
          </a:fontRef>
        </p:style>
        <p:txBody>
          <a:bodyPr/>
          <a:lstStyle/>
          <a:p>
            <a:pPr algn="just">
              <a:buFont typeface="Wingdings" panose="05000000000000000000" pitchFamily="2" charset="2"/>
              <a:buChar char="v"/>
            </a:pPr>
            <a:r>
              <a:rPr lang="es-PE" sz="2600" dirty="0">
                <a:latin typeface="Arial Narrow" panose="020B0606020202030204" pitchFamily="34" charset="0"/>
              </a:rPr>
              <a:t>La Superintendencia Nacional de Salud es una entidad desconcentrada y sus competencias son de alcance nacional.</a:t>
            </a:r>
            <a:endParaRPr lang="es-PE" sz="2400" dirty="0">
              <a:latin typeface="Arial Narrow" panose="020B0606020202030204" pitchFamily="34" charset="0"/>
            </a:endParaRPr>
          </a:p>
          <a:p>
            <a:pPr algn="just">
              <a:buFont typeface="Wingdings" panose="05000000000000000000" pitchFamily="2" charset="2"/>
              <a:buChar char="v"/>
            </a:pPr>
            <a:r>
              <a:rPr lang="es-PE" sz="2600" dirty="0">
                <a:latin typeface="Arial Narrow" panose="020B0606020202030204" pitchFamily="34" charset="0"/>
              </a:rPr>
              <a:t>Se encuentran bajo el ámbito de competencia de la Superintendencia todas las Instituciones Administradoras de Fondos de Aseguramiento en Salud (IAFAS), así como todas las Instituciones Prestadoras de Servicios de Salud (IPRESS).</a:t>
            </a:r>
          </a:p>
          <a:p>
            <a:pPr algn="just">
              <a:buFont typeface="Wingdings" panose="05000000000000000000" pitchFamily="2" charset="2"/>
              <a:buChar char="v"/>
            </a:pPr>
            <a:r>
              <a:rPr lang="es-PE" sz="2600" dirty="0">
                <a:latin typeface="Arial Narrow" panose="020B0606020202030204" pitchFamily="34" charset="0"/>
              </a:rPr>
              <a:t>Asimismo, se encuentran bajo el ámbito de competencia de la Superintendencia las Unidades de Gestión de IPRESS.</a:t>
            </a:r>
          </a:p>
        </p:txBody>
      </p:sp>
      <p:sp>
        <p:nvSpPr>
          <p:cNvPr id="5" name="Título 1"/>
          <p:cNvSpPr>
            <a:spLocks noGrp="1"/>
          </p:cNvSpPr>
          <p:nvPr>
            <p:ph type="title"/>
          </p:nvPr>
        </p:nvSpPr>
        <p:spPr>
          <a:xfrm>
            <a:off x="2130949" y="659958"/>
            <a:ext cx="9095630" cy="977535"/>
          </a:xfrm>
        </p:spPr>
        <p:txBody>
          <a:bodyPr/>
          <a:lstStyle/>
          <a:p>
            <a:pPr marL="12700" lvl="0" algn="ctr">
              <a:lnSpc>
                <a:spcPct val="100000"/>
              </a:lnSpc>
            </a:pPr>
            <a:r>
              <a:rPr lang="es-PE" sz="3600" b="1" dirty="0">
                <a:solidFill>
                  <a:schemeClr val="bg2">
                    <a:lumMod val="50000"/>
                  </a:schemeClr>
                </a:solidFill>
                <a:latin typeface="Arial Narrow" panose="020B0606020202030204" pitchFamily="34" charset="0"/>
              </a:rPr>
              <a:t>DECRETO LEGISLATIVO N° 1158. </a:t>
            </a:r>
            <a:br>
              <a:rPr lang="es-PE" sz="3600" b="1" dirty="0">
                <a:solidFill>
                  <a:schemeClr val="bg2">
                    <a:lumMod val="50000"/>
                  </a:schemeClr>
                </a:solidFill>
                <a:latin typeface="Arial Narrow" panose="020B0606020202030204" pitchFamily="34" charset="0"/>
              </a:rPr>
            </a:br>
            <a:endParaRPr lang="en-US" sz="3600" b="1" dirty="0">
              <a:solidFill>
                <a:schemeClr val="tx1">
                  <a:lumMod val="95000"/>
                  <a:lumOff val="5000"/>
                </a:schemeClr>
              </a:solidFill>
              <a:latin typeface="Arial Narrow" panose="020B0606020202030204" pitchFamily="34" charset="0"/>
            </a:endParaRPr>
          </a:p>
        </p:txBody>
      </p:sp>
      <p:pic>
        <p:nvPicPr>
          <p:cNvPr id="8" name="Imagen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35320" y="102311"/>
            <a:ext cx="2292823" cy="433339"/>
          </a:xfrm>
          <a:prstGeom prst="rect">
            <a:avLst/>
          </a:prstGeom>
        </p:spPr>
      </p:pic>
      <p:grpSp>
        <p:nvGrpSpPr>
          <p:cNvPr id="9" name="Google Shape;301;p3"/>
          <p:cNvGrpSpPr/>
          <p:nvPr/>
        </p:nvGrpSpPr>
        <p:grpSpPr>
          <a:xfrm>
            <a:off x="0" y="0"/>
            <a:ext cx="1514944" cy="6865938"/>
            <a:chOff x="0" y="1"/>
            <a:chExt cx="1514905" cy="6865317"/>
          </a:xfrm>
        </p:grpSpPr>
        <p:pic>
          <p:nvPicPr>
            <p:cNvPr id="10" name="Google Shape;302;p3"/>
            <p:cNvPicPr preferRelativeResize="0"/>
            <p:nvPr/>
          </p:nvPicPr>
          <p:blipFill rotWithShape="1">
            <a:blip r:embed="rId8"/>
            <a:srcRect/>
            <a:stretch>
              <a:fillRect/>
            </a:stretch>
          </p:blipFill>
          <p:spPr>
            <a:xfrm>
              <a:off x="0" y="1"/>
              <a:ext cx="1514905" cy="1572767"/>
            </a:xfrm>
            <a:prstGeom prst="rect">
              <a:avLst/>
            </a:prstGeom>
            <a:noFill/>
            <a:ln>
              <a:noFill/>
            </a:ln>
          </p:spPr>
        </p:pic>
        <p:pic>
          <p:nvPicPr>
            <p:cNvPr id="11" name="Google Shape;304;p3"/>
            <p:cNvPicPr preferRelativeResize="0"/>
            <p:nvPr/>
          </p:nvPicPr>
          <p:blipFill rotWithShape="1">
            <a:blip r:embed="rId9"/>
            <a:srcRect/>
            <a:stretch>
              <a:fillRect/>
            </a:stretch>
          </p:blipFill>
          <p:spPr>
            <a:xfrm>
              <a:off x="3574" y="5858917"/>
              <a:ext cx="1020944" cy="1006401"/>
            </a:xfrm>
            <a:prstGeom prst="rect">
              <a:avLst/>
            </a:prstGeom>
            <a:noFill/>
            <a:ln>
              <a:noFill/>
            </a:ln>
          </p:spPr>
        </p:pic>
      </p:grpSp>
      <p:pic>
        <p:nvPicPr>
          <p:cNvPr id="12" name="11 Imagen"/>
          <p:cNvPicPr>
            <a:picLocks noChangeAspect="1"/>
          </p:cNvPicPr>
          <p:nvPr/>
        </p:nvPicPr>
        <p:blipFill>
          <a:blip r:embed="rId10"/>
          <a:stretch>
            <a:fillRect/>
          </a:stretch>
        </p:blipFill>
        <p:spPr>
          <a:xfrm>
            <a:off x="757472" y="4420823"/>
            <a:ext cx="2921070" cy="184973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222993" y="1788124"/>
          <a:ext cx="3753134" cy="306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Marcador de texto"/>
          <p:cNvSpPr>
            <a:spLocks noGrp="1"/>
          </p:cNvSpPr>
          <p:nvPr>
            <p:ph type="body" idx="2"/>
          </p:nvPr>
        </p:nvSpPr>
        <p:spPr>
          <a:xfrm>
            <a:off x="3813421" y="1732790"/>
            <a:ext cx="7833815" cy="3992150"/>
          </a:xfrm>
        </p:spPr>
        <p:style>
          <a:lnRef idx="2">
            <a:schemeClr val="accent3"/>
          </a:lnRef>
          <a:fillRef idx="1">
            <a:schemeClr val="lt1"/>
          </a:fillRef>
          <a:effectRef idx="0">
            <a:schemeClr val="accent3"/>
          </a:effectRef>
          <a:fontRef idx="minor">
            <a:schemeClr val="dk1"/>
          </a:fontRef>
        </p:style>
        <p:txBody>
          <a:bodyPr/>
          <a:lstStyle/>
          <a:p>
            <a:pPr marL="114300" indent="0" algn="just">
              <a:buNone/>
            </a:pPr>
            <a:r>
              <a:rPr lang="es-ES_tradnl" dirty="0">
                <a:latin typeface="Arial Narrow" panose="020B0606020202030204" pitchFamily="34" charset="0"/>
              </a:rPr>
              <a:t>Otorga competencia nacional a la Superintendencia Nacional de Salud, para ejercer las funciones de promoción, protección y defensa de los derechos de las personas al acceso a los servicios de salud, </a:t>
            </a:r>
            <a:r>
              <a:rPr lang="es-ES_tradnl" u="sng" dirty="0">
                <a:latin typeface="Arial Narrow" panose="020B0606020202030204" pitchFamily="34" charset="0"/>
              </a:rPr>
              <a:t>así como la promoción de los mecanismos de conciliación y arbitraje especializados en salud, para la solución de los conflictos suscitados entre los diferentes actores del Sistema Nacional de Salud</a:t>
            </a:r>
            <a:r>
              <a:rPr lang="es-ES_tradnl" dirty="0">
                <a:latin typeface="Arial Narrow" panose="020B0606020202030204" pitchFamily="34" charset="0"/>
              </a:rPr>
              <a:t>. </a:t>
            </a:r>
            <a:endParaRPr lang="es-PE" dirty="0">
              <a:latin typeface="Arial Narrow" panose="020B0606020202030204" pitchFamily="34" charset="0"/>
            </a:endParaRPr>
          </a:p>
        </p:txBody>
      </p:sp>
      <p:sp>
        <p:nvSpPr>
          <p:cNvPr id="5" name="Título 1"/>
          <p:cNvSpPr>
            <a:spLocks noGrp="1"/>
          </p:cNvSpPr>
          <p:nvPr>
            <p:ph type="title"/>
          </p:nvPr>
        </p:nvSpPr>
        <p:spPr>
          <a:xfrm>
            <a:off x="2130949" y="659958"/>
            <a:ext cx="9095630" cy="977535"/>
          </a:xfrm>
        </p:spPr>
        <p:txBody>
          <a:bodyPr/>
          <a:lstStyle/>
          <a:p>
            <a:pPr marL="12700" lvl="0" algn="ctr">
              <a:lnSpc>
                <a:spcPct val="100000"/>
              </a:lnSpc>
            </a:pPr>
            <a:r>
              <a:rPr lang="es-PE" sz="3600" b="1" dirty="0">
                <a:solidFill>
                  <a:schemeClr val="bg2">
                    <a:lumMod val="50000"/>
                  </a:schemeClr>
                </a:solidFill>
                <a:latin typeface="Arial Narrow" panose="020B0606020202030204" pitchFamily="34" charset="0"/>
              </a:rPr>
              <a:t>DECRETO LEGISLATIVO N° 1158. </a:t>
            </a:r>
            <a:br>
              <a:rPr lang="es-PE" sz="3600" b="1" dirty="0">
                <a:solidFill>
                  <a:schemeClr val="bg2">
                    <a:lumMod val="50000"/>
                  </a:schemeClr>
                </a:solidFill>
                <a:latin typeface="Arial Narrow" panose="020B0606020202030204" pitchFamily="34" charset="0"/>
              </a:rPr>
            </a:br>
            <a:endParaRPr lang="en-US" sz="3600" b="1" dirty="0">
              <a:solidFill>
                <a:schemeClr val="tx1">
                  <a:lumMod val="95000"/>
                  <a:lumOff val="5000"/>
                </a:schemeClr>
              </a:solidFill>
              <a:latin typeface="Arial Narrow" panose="020B0606020202030204" pitchFamily="34" charset="0"/>
            </a:endParaRPr>
          </a:p>
        </p:txBody>
      </p:sp>
      <p:pic>
        <p:nvPicPr>
          <p:cNvPr id="8" name="Imagen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35320" y="102311"/>
            <a:ext cx="2292823" cy="433339"/>
          </a:xfrm>
          <a:prstGeom prst="rect">
            <a:avLst/>
          </a:prstGeom>
        </p:spPr>
      </p:pic>
      <p:grpSp>
        <p:nvGrpSpPr>
          <p:cNvPr id="9" name="Google Shape;301;p3"/>
          <p:cNvGrpSpPr/>
          <p:nvPr/>
        </p:nvGrpSpPr>
        <p:grpSpPr>
          <a:xfrm>
            <a:off x="0" y="0"/>
            <a:ext cx="1514944" cy="6865938"/>
            <a:chOff x="0" y="1"/>
            <a:chExt cx="1514905" cy="6865317"/>
          </a:xfrm>
        </p:grpSpPr>
        <p:pic>
          <p:nvPicPr>
            <p:cNvPr id="10" name="Google Shape;302;p3"/>
            <p:cNvPicPr preferRelativeResize="0"/>
            <p:nvPr/>
          </p:nvPicPr>
          <p:blipFill rotWithShape="1">
            <a:blip r:embed="rId8"/>
            <a:srcRect/>
            <a:stretch>
              <a:fillRect/>
            </a:stretch>
          </p:blipFill>
          <p:spPr>
            <a:xfrm>
              <a:off x="0" y="1"/>
              <a:ext cx="1514905" cy="1572767"/>
            </a:xfrm>
            <a:prstGeom prst="rect">
              <a:avLst/>
            </a:prstGeom>
            <a:noFill/>
            <a:ln>
              <a:noFill/>
            </a:ln>
          </p:spPr>
        </p:pic>
        <p:pic>
          <p:nvPicPr>
            <p:cNvPr id="11" name="Google Shape;304;p3"/>
            <p:cNvPicPr preferRelativeResize="0"/>
            <p:nvPr/>
          </p:nvPicPr>
          <p:blipFill rotWithShape="1">
            <a:blip r:embed="rId9"/>
            <a:srcRect/>
            <a:stretch>
              <a:fillRect/>
            </a:stretch>
          </p:blipFill>
          <p:spPr>
            <a:xfrm>
              <a:off x="3574" y="5858917"/>
              <a:ext cx="1020944" cy="1006401"/>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95772" y="2424228"/>
          <a:ext cx="3753134" cy="306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Marcador de texto"/>
          <p:cNvSpPr>
            <a:spLocks noGrp="1"/>
          </p:cNvSpPr>
          <p:nvPr>
            <p:ph type="body" idx="2"/>
          </p:nvPr>
        </p:nvSpPr>
        <p:spPr>
          <a:xfrm>
            <a:off x="3625795" y="1963972"/>
            <a:ext cx="8029394" cy="4110825"/>
          </a:xfrm>
        </p:spPr>
        <p:style>
          <a:lnRef idx="2">
            <a:schemeClr val="accent3"/>
          </a:lnRef>
          <a:fillRef idx="1">
            <a:schemeClr val="lt1"/>
          </a:fillRef>
          <a:effectRef idx="0">
            <a:schemeClr val="accent3"/>
          </a:effectRef>
          <a:fontRef idx="minor">
            <a:schemeClr val="dk1"/>
          </a:fontRef>
        </p:style>
        <p:txBody>
          <a:bodyPr/>
          <a:lstStyle/>
          <a:p>
            <a:pPr algn="just">
              <a:buFont typeface="Wingdings" panose="05000000000000000000" pitchFamily="2" charset="2"/>
              <a:buChar char="v"/>
            </a:pPr>
            <a:r>
              <a:rPr lang="es-PE" sz="2200" dirty="0">
                <a:latin typeface="Arial Narrow" panose="020B0606020202030204" pitchFamily="34" charset="0"/>
              </a:rPr>
              <a:t>Otorga competencia con rango de Ley, al Centro de Conciliación y arbitraje (CECONAR) de la Superintendencia Nacional de Salud.</a:t>
            </a:r>
          </a:p>
          <a:p>
            <a:pPr marL="425450" algn="just">
              <a:buFont typeface="Wingdings" panose="05000000000000000000" pitchFamily="2" charset="2"/>
              <a:buChar char="v"/>
              <a:tabLst>
                <a:tab pos="82550" algn="l"/>
              </a:tabLst>
            </a:pPr>
            <a:r>
              <a:rPr lang="es-PE" sz="2200" dirty="0">
                <a:solidFill>
                  <a:srgbClr val="C00000"/>
                </a:solidFill>
                <a:latin typeface="Arial Narrow" panose="020B0606020202030204" pitchFamily="34" charset="0"/>
              </a:rPr>
              <a:t>El CECONAR, </a:t>
            </a:r>
            <a:r>
              <a:rPr lang="es-PE" sz="2200" b="1" dirty="0">
                <a:solidFill>
                  <a:srgbClr val="C00000"/>
                </a:solidFill>
                <a:latin typeface="Arial Narrow" panose="020B0606020202030204" pitchFamily="34" charset="0"/>
              </a:rPr>
              <a:t>es un órgano resolutivo, que forma parte de la estructura de SUSALUD, con autonomía técnica y funcional,</a:t>
            </a:r>
            <a:r>
              <a:rPr lang="es-PE" sz="2200" dirty="0">
                <a:solidFill>
                  <a:srgbClr val="C00000"/>
                </a:solidFill>
                <a:latin typeface="Arial Narrow" panose="020B0606020202030204" pitchFamily="34" charset="0"/>
              </a:rPr>
              <a:t> </a:t>
            </a:r>
            <a:r>
              <a:rPr lang="es-PE" sz="2200" u="sng" dirty="0">
                <a:solidFill>
                  <a:srgbClr val="C00000"/>
                </a:solidFill>
                <a:latin typeface="Arial Narrow" panose="020B0606020202030204" pitchFamily="34" charset="0"/>
              </a:rPr>
              <a:t>competente para conocer y resolver las controversias que surjan entre los agentes que forman parte del Sistema Nacional de Salud, así como entre éstos y los usuarios de los servicios de salud, a través del establecimiento de mecanismos de conciliación, arbitraje</a:t>
            </a:r>
            <a:r>
              <a:rPr lang="es-PE" sz="2200" dirty="0">
                <a:solidFill>
                  <a:srgbClr val="C00000"/>
                </a:solidFill>
                <a:latin typeface="Arial Narrow" panose="020B0606020202030204" pitchFamily="34" charset="0"/>
              </a:rPr>
              <a:t> y demás medios alternativos de solución de controversias que se contemplen.</a:t>
            </a:r>
          </a:p>
          <a:p>
            <a:pPr marL="425450" algn="just">
              <a:buFont typeface="Wingdings" panose="05000000000000000000" pitchFamily="2" charset="2"/>
              <a:buChar char="v"/>
              <a:tabLst>
                <a:tab pos="82550" algn="l"/>
              </a:tabLst>
            </a:pPr>
            <a:r>
              <a:rPr lang="es-PE" sz="2200" dirty="0">
                <a:solidFill>
                  <a:schemeClr val="bg2">
                    <a:lumMod val="50000"/>
                  </a:schemeClr>
                </a:solidFill>
                <a:latin typeface="Arial Narrow" panose="020B0606020202030204" pitchFamily="34" charset="0"/>
              </a:rPr>
              <a:t>El Consejo Directivo de la Superintendencia aprueba los Reglamentos que sean necesarios para el funcionamiento del CECONAR.</a:t>
            </a:r>
          </a:p>
        </p:txBody>
      </p:sp>
      <p:sp>
        <p:nvSpPr>
          <p:cNvPr id="5" name="Título 1"/>
          <p:cNvSpPr>
            <a:spLocks noGrp="1"/>
          </p:cNvSpPr>
          <p:nvPr>
            <p:ph type="title"/>
          </p:nvPr>
        </p:nvSpPr>
        <p:spPr>
          <a:xfrm>
            <a:off x="838200" y="786453"/>
            <a:ext cx="10515600" cy="660209"/>
          </a:xfrm>
        </p:spPr>
        <p:txBody>
          <a:bodyPr/>
          <a:lstStyle/>
          <a:p>
            <a:pPr marL="12700" algn="ctr">
              <a:lnSpc>
                <a:spcPct val="100000"/>
              </a:lnSpc>
            </a:pPr>
            <a:r>
              <a:rPr lang="es-PE" sz="3600" b="1" dirty="0">
                <a:solidFill>
                  <a:schemeClr val="bg2">
                    <a:lumMod val="50000"/>
                  </a:schemeClr>
                </a:solidFill>
                <a:latin typeface="Arial Narrow" panose="020B0606020202030204" pitchFamily="34" charset="0"/>
              </a:rPr>
              <a:t>DECRETO LEGISLATIVO N° 1158. </a:t>
            </a:r>
            <a:endParaRPr lang="en-US" sz="3600" b="1" dirty="0">
              <a:solidFill>
                <a:schemeClr val="tx1">
                  <a:lumMod val="95000"/>
                  <a:lumOff val="5000"/>
                </a:schemeClr>
              </a:solidFill>
              <a:latin typeface="Arial Narrow" panose="020B0606020202030204" pitchFamily="34" charset="0"/>
            </a:endParaRPr>
          </a:p>
        </p:txBody>
      </p:sp>
      <p:pic>
        <p:nvPicPr>
          <p:cNvPr id="8" name="Imagen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35320" y="102311"/>
            <a:ext cx="2292823" cy="433339"/>
          </a:xfrm>
          <a:prstGeom prst="rect">
            <a:avLst/>
          </a:prstGeom>
        </p:spPr>
      </p:pic>
      <p:grpSp>
        <p:nvGrpSpPr>
          <p:cNvPr id="9" name="Google Shape;301;p3"/>
          <p:cNvGrpSpPr/>
          <p:nvPr/>
        </p:nvGrpSpPr>
        <p:grpSpPr>
          <a:xfrm>
            <a:off x="0" y="0"/>
            <a:ext cx="1514944" cy="6865938"/>
            <a:chOff x="0" y="1"/>
            <a:chExt cx="1514905" cy="6865317"/>
          </a:xfrm>
        </p:grpSpPr>
        <p:pic>
          <p:nvPicPr>
            <p:cNvPr id="10" name="Google Shape;302;p3"/>
            <p:cNvPicPr preferRelativeResize="0"/>
            <p:nvPr/>
          </p:nvPicPr>
          <p:blipFill rotWithShape="1">
            <a:blip r:embed="rId8"/>
            <a:srcRect/>
            <a:stretch>
              <a:fillRect/>
            </a:stretch>
          </p:blipFill>
          <p:spPr>
            <a:xfrm>
              <a:off x="0" y="1"/>
              <a:ext cx="1514905" cy="1572767"/>
            </a:xfrm>
            <a:prstGeom prst="rect">
              <a:avLst/>
            </a:prstGeom>
            <a:noFill/>
            <a:ln>
              <a:noFill/>
            </a:ln>
          </p:spPr>
        </p:pic>
        <p:pic>
          <p:nvPicPr>
            <p:cNvPr id="11" name="Google Shape;304;p3"/>
            <p:cNvPicPr preferRelativeResize="0"/>
            <p:nvPr/>
          </p:nvPicPr>
          <p:blipFill rotWithShape="1">
            <a:blip r:embed="rId9"/>
            <a:srcRect/>
            <a:stretch>
              <a:fillRect/>
            </a:stretch>
          </p:blipFill>
          <p:spPr>
            <a:xfrm>
              <a:off x="3574" y="5858917"/>
              <a:ext cx="1020944" cy="1006401"/>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grpSp>
        <p:nvGrpSpPr>
          <p:cNvPr id="349" name="Google Shape;349;p16"/>
          <p:cNvGrpSpPr/>
          <p:nvPr/>
        </p:nvGrpSpPr>
        <p:grpSpPr>
          <a:xfrm>
            <a:off x="1142464" y="2377441"/>
            <a:ext cx="10058667" cy="1067486"/>
            <a:chOff x="4544" y="0"/>
            <a:chExt cx="10058667" cy="1067486"/>
          </a:xfrm>
        </p:grpSpPr>
        <p:sp>
          <p:nvSpPr>
            <p:cNvPr id="350" name="Google Shape;350;p16"/>
            <p:cNvSpPr/>
            <p:nvPr/>
          </p:nvSpPr>
          <p:spPr>
            <a:xfrm>
              <a:off x="4544" y="685753"/>
              <a:ext cx="3244731" cy="381733"/>
            </a:xfrm>
            <a:prstGeom prst="rect">
              <a:avLst/>
            </a:prstGeom>
            <a:solidFill>
              <a:srgbClr val="1E4E79"/>
            </a:solidFill>
            <a:ln w="25400" cap="flat" cmpd="sng">
              <a:solidFill>
                <a:srgbClr val="9CC2E5"/>
              </a:solidFill>
              <a:prstDash val="solid"/>
              <a:round/>
              <a:headEnd type="none" w="sm" len="sm"/>
              <a:tailEnd type="none" w="sm" len="sm"/>
            </a:ln>
            <a:effectLst>
              <a:outerShdw blurRad="63500" sx="102000" sy="102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6"/>
            <p:cNvSpPr/>
            <p:nvPr/>
          </p:nvSpPr>
          <p:spPr>
            <a:xfrm>
              <a:off x="4544" y="829116"/>
              <a:ext cx="238369" cy="238369"/>
            </a:xfrm>
            <a:prstGeom prst="rect">
              <a:avLst/>
            </a:prstGeom>
            <a:solidFill>
              <a:schemeClr val="lt1">
                <a:alpha val="89803"/>
              </a:schemeClr>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6"/>
            <p:cNvSpPr/>
            <p:nvPr/>
          </p:nvSpPr>
          <p:spPr>
            <a:xfrm>
              <a:off x="4544" y="0"/>
              <a:ext cx="3244731" cy="685753"/>
            </a:xfrm>
            <a:prstGeom prst="rect">
              <a:avLst/>
            </a:prstGeom>
            <a:noFill/>
            <a:ln>
              <a:noFill/>
            </a:ln>
            <a:effectLst>
              <a:outerShdw blurRad="50800" dist="38100" dir="10800000" algn="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6"/>
            <p:cNvSpPr txBox="1"/>
            <p:nvPr/>
          </p:nvSpPr>
          <p:spPr>
            <a:xfrm>
              <a:off x="4544" y="0"/>
              <a:ext cx="3244731" cy="685753"/>
            </a:xfrm>
            <a:prstGeom prst="rect">
              <a:avLst/>
            </a:prstGeom>
            <a:noFill/>
            <a:ln>
              <a:noFill/>
            </a:ln>
          </p:spPr>
          <p:txBody>
            <a:bodyPr spcFirstLastPara="1" wrap="square" lIns="62850" tIns="41900" rIns="62850" bIns="41900" anchor="ctr" anchorCtr="0">
              <a:noAutofit/>
            </a:bodyPr>
            <a:lstStyle/>
            <a:p>
              <a:pPr marL="0" marR="0" lvl="0" indent="0" algn="ctr" rtl="0">
                <a:lnSpc>
                  <a:spcPct val="90000"/>
                </a:lnSpc>
                <a:spcBef>
                  <a:spcPts val="0"/>
                </a:spcBef>
                <a:spcAft>
                  <a:spcPts val="0"/>
                </a:spcAft>
                <a:buClr>
                  <a:srgbClr val="000000"/>
                </a:buClr>
                <a:buSzPts val="3300"/>
                <a:buFont typeface="Arial" panose="020B0604020202020204"/>
                <a:buNone/>
              </a:pPr>
              <a:r>
                <a:rPr lang="es-PE" sz="3300" b="1" i="0" u="none" strike="noStrike" cap="none">
                  <a:solidFill>
                    <a:srgbClr val="1E4E79"/>
                  </a:solidFill>
                  <a:latin typeface="Arial" panose="020B0604020202020204"/>
                  <a:ea typeface="Arial" panose="020B0604020202020204"/>
                  <a:cs typeface="Arial" panose="020B0604020202020204"/>
                  <a:sym typeface="Arial" panose="020B0604020202020204"/>
                </a:rPr>
                <a:t>CONCILIACIÓN</a:t>
              </a:r>
              <a:endParaRPr sz="3300" b="0" i="0" u="none" strike="noStrike" cap="none">
                <a:solidFill>
                  <a:srgbClr val="1E4E79"/>
                </a:solidFill>
                <a:latin typeface="Arial" panose="020B0604020202020204"/>
                <a:ea typeface="Arial" panose="020B0604020202020204"/>
                <a:cs typeface="Arial" panose="020B0604020202020204"/>
                <a:sym typeface="Arial" panose="020B0604020202020204"/>
              </a:endParaRPr>
            </a:p>
          </p:txBody>
        </p:sp>
        <p:sp>
          <p:nvSpPr>
            <p:cNvPr id="354" name="Google Shape;354;p16"/>
            <p:cNvSpPr/>
            <p:nvPr/>
          </p:nvSpPr>
          <p:spPr>
            <a:xfrm>
              <a:off x="3411512" y="685753"/>
              <a:ext cx="3244731" cy="381733"/>
            </a:xfrm>
            <a:prstGeom prst="rect">
              <a:avLst/>
            </a:prstGeom>
            <a:solidFill>
              <a:srgbClr val="1E4E79"/>
            </a:solidFill>
            <a:ln w="25400" cap="flat" cmpd="sng">
              <a:solidFill>
                <a:srgbClr val="9CC2E5"/>
              </a:solidFill>
              <a:prstDash val="solid"/>
              <a:round/>
              <a:headEnd type="none" w="sm" len="sm"/>
              <a:tailEnd type="none" w="sm" len="sm"/>
            </a:ln>
            <a:effectLst>
              <a:outerShdw blurRad="63500" sx="102000" sy="102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6"/>
            <p:cNvSpPr/>
            <p:nvPr/>
          </p:nvSpPr>
          <p:spPr>
            <a:xfrm>
              <a:off x="3411512" y="829116"/>
              <a:ext cx="238369" cy="238369"/>
            </a:xfrm>
            <a:prstGeom prst="rect">
              <a:avLst/>
            </a:prstGeom>
            <a:solidFill>
              <a:schemeClr val="lt1">
                <a:alpha val="89803"/>
              </a:schemeClr>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6"/>
            <p:cNvSpPr/>
            <p:nvPr/>
          </p:nvSpPr>
          <p:spPr>
            <a:xfrm>
              <a:off x="3411512" y="0"/>
              <a:ext cx="3244731" cy="685753"/>
            </a:xfrm>
            <a:prstGeom prst="rect">
              <a:avLst/>
            </a:prstGeom>
            <a:noFill/>
            <a:ln>
              <a:noFill/>
            </a:ln>
            <a:effectLst>
              <a:outerShdw blurRad="50800" dist="38100" dir="10800000" algn="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6"/>
            <p:cNvSpPr txBox="1"/>
            <p:nvPr/>
          </p:nvSpPr>
          <p:spPr>
            <a:xfrm>
              <a:off x="3411512" y="0"/>
              <a:ext cx="3244731" cy="685753"/>
            </a:xfrm>
            <a:prstGeom prst="rect">
              <a:avLst/>
            </a:prstGeom>
            <a:noFill/>
            <a:ln>
              <a:noFill/>
            </a:ln>
          </p:spPr>
          <p:txBody>
            <a:bodyPr spcFirstLastPara="1" wrap="square" lIns="62850" tIns="41900" rIns="62850" bIns="41900" anchor="ctr" anchorCtr="0">
              <a:noAutofit/>
            </a:bodyPr>
            <a:lstStyle/>
            <a:p>
              <a:pPr marL="0" marR="0" lvl="0" indent="0" algn="ctr" rtl="0">
                <a:lnSpc>
                  <a:spcPct val="90000"/>
                </a:lnSpc>
                <a:spcBef>
                  <a:spcPts val="0"/>
                </a:spcBef>
                <a:spcAft>
                  <a:spcPts val="0"/>
                </a:spcAft>
                <a:buClr>
                  <a:srgbClr val="000000"/>
                </a:buClr>
                <a:buSzPts val="3300"/>
                <a:buFont typeface="Arial" panose="020B0604020202020204"/>
                <a:buNone/>
              </a:pPr>
              <a:r>
                <a:rPr lang="es-PE" sz="3300" b="1" i="0" u="none" strike="noStrike" cap="none">
                  <a:solidFill>
                    <a:srgbClr val="1E4E79"/>
                  </a:solidFill>
                  <a:latin typeface="Arial" panose="020B0604020202020204"/>
                  <a:ea typeface="Arial" panose="020B0604020202020204"/>
                  <a:cs typeface="Arial" panose="020B0604020202020204"/>
                  <a:sym typeface="Arial" panose="020B0604020202020204"/>
                </a:rPr>
                <a:t>MEDIACIÓN</a:t>
              </a:r>
            </a:p>
          </p:txBody>
        </p:sp>
        <p:sp>
          <p:nvSpPr>
            <p:cNvPr id="358" name="Google Shape;358;p16"/>
            <p:cNvSpPr/>
            <p:nvPr/>
          </p:nvSpPr>
          <p:spPr>
            <a:xfrm>
              <a:off x="6818480" y="685753"/>
              <a:ext cx="3244731" cy="381733"/>
            </a:xfrm>
            <a:prstGeom prst="rect">
              <a:avLst/>
            </a:prstGeom>
            <a:solidFill>
              <a:srgbClr val="1E4E79"/>
            </a:solidFill>
            <a:ln w="25400" cap="flat" cmpd="sng">
              <a:solidFill>
                <a:srgbClr val="9CC2E5"/>
              </a:solidFill>
              <a:prstDash val="solid"/>
              <a:round/>
              <a:headEnd type="none" w="sm" len="sm"/>
              <a:tailEnd type="none" w="sm" len="sm"/>
            </a:ln>
            <a:effectLst>
              <a:outerShdw blurRad="63500" sx="102000" sy="102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6"/>
            <p:cNvSpPr/>
            <p:nvPr/>
          </p:nvSpPr>
          <p:spPr>
            <a:xfrm>
              <a:off x="6818480" y="829116"/>
              <a:ext cx="238369" cy="238369"/>
            </a:xfrm>
            <a:prstGeom prst="rect">
              <a:avLst/>
            </a:prstGeom>
            <a:solidFill>
              <a:schemeClr val="lt1">
                <a:alpha val="89803"/>
              </a:schemeClr>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6"/>
            <p:cNvSpPr/>
            <p:nvPr/>
          </p:nvSpPr>
          <p:spPr>
            <a:xfrm>
              <a:off x="6818480" y="0"/>
              <a:ext cx="3244731" cy="685753"/>
            </a:xfrm>
            <a:prstGeom prst="rect">
              <a:avLst/>
            </a:prstGeom>
            <a:noFill/>
            <a:ln>
              <a:noFill/>
            </a:ln>
            <a:effectLst>
              <a:outerShdw blurRad="50800" dist="38100" dir="10800000" algn="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6"/>
            <p:cNvSpPr txBox="1"/>
            <p:nvPr/>
          </p:nvSpPr>
          <p:spPr>
            <a:xfrm>
              <a:off x="6818480" y="0"/>
              <a:ext cx="3244731" cy="685753"/>
            </a:xfrm>
            <a:prstGeom prst="rect">
              <a:avLst/>
            </a:prstGeom>
            <a:noFill/>
            <a:ln>
              <a:noFill/>
            </a:ln>
          </p:spPr>
          <p:txBody>
            <a:bodyPr spcFirstLastPara="1" wrap="square" lIns="62850" tIns="41900" rIns="62850" bIns="41900" anchor="ctr" anchorCtr="0">
              <a:noAutofit/>
            </a:bodyPr>
            <a:lstStyle/>
            <a:p>
              <a:pPr marL="0" marR="0" lvl="0" indent="0" algn="ctr" rtl="0">
                <a:lnSpc>
                  <a:spcPct val="90000"/>
                </a:lnSpc>
                <a:spcBef>
                  <a:spcPts val="0"/>
                </a:spcBef>
                <a:spcAft>
                  <a:spcPts val="0"/>
                </a:spcAft>
                <a:buClr>
                  <a:srgbClr val="000000"/>
                </a:buClr>
                <a:buSzPts val="3300"/>
                <a:buFont typeface="Arial" panose="020B0604020202020204"/>
                <a:buNone/>
              </a:pPr>
              <a:r>
                <a:rPr lang="es-PE" sz="3300" b="1" i="0" u="none" strike="noStrike" cap="none">
                  <a:solidFill>
                    <a:srgbClr val="1E4E79"/>
                  </a:solidFill>
                  <a:latin typeface="Arial" panose="020B0604020202020204"/>
                  <a:ea typeface="Arial" panose="020B0604020202020204"/>
                  <a:cs typeface="Arial" panose="020B0604020202020204"/>
                  <a:sym typeface="Arial" panose="020B0604020202020204"/>
                </a:rPr>
                <a:t>ARBITRAJE</a:t>
              </a:r>
            </a:p>
          </p:txBody>
        </p:sp>
      </p:grpSp>
      <p:sp>
        <p:nvSpPr>
          <p:cNvPr id="362" name="Google Shape;362;p16"/>
          <p:cNvSpPr/>
          <p:nvPr/>
        </p:nvSpPr>
        <p:spPr>
          <a:xfrm>
            <a:off x="2471372" y="3629567"/>
            <a:ext cx="734749" cy="707111"/>
          </a:xfrm>
          <a:prstGeom prst="ellipse">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PE" sz="1400" b="0" i="0" u="none" strike="noStrike" cap="none">
                <a:solidFill>
                  <a:schemeClr val="dk1"/>
                </a:solidFill>
                <a:latin typeface="Arial" panose="020B0604020202020204"/>
                <a:ea typeface="Arial" panose="020B0604020202020204"/>
                <a:cs typeface="Arial" panose="020B0604020202020204"/>
                <a:sym typeface="Arial" panose="020B0604020202020204"/>
              </a:rPr>
              <a:t>1</a:t>
            </a:r>
          </a:p>
        </p:txBody>
      </p:sp>
      <p:sp>
        <p:nvSpPr>
          <p:cNvPr id="363" name="Google Shape;363;p16"/>
          <p:cNvSpPr/>
          <p:nvPr/>
        </p:nvSpPr>
        <p:spPr>
          <a:xfrm>
            <a:off x="5932683" y="3703319"/>
            <a:ext cx="734749" cy="707111"/>
          </a:xfrm>
          <a:prstGeom prst="ellipse">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PE" sz="1400" b="0" i="0" u="none" strike="noStrike" cap="none">
                <a:solidFill>
                  <a:schemeClr val="dk1"/>
                </a:solidFill>
                <a:latin typeface="Arial" panose="020B0604020202020204"/>
                <a:ea typeface="Arial" panose="020B0604020202020204"/>
                <a:cs typeface="Arial" panose="020B0604020202020204"/>
                <a:sym typeface="Arial" panose="020B0604020202020204"/>
              </a:rPr>
              <a:t>2</a:t>
            </a:r>
          </a:p>
        </p:txBody>
      </p:sp>
      <p:sp>
        <p:nvSpPr>
          <p:cNvPr id="364" name="Google Shape;364;p16"/>
          <p:cNvSpPr/>
          <p:nvPr/>
        </p:nvSpPr>
        <p:spPr>
          <a:xfrm>
            <a:off x="9393994" y="3683401"/>
            <a:ext cx="734749" cy="707111"/>
          </a:xfrm>
          <a:prstGeom prst="ellipse">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PE" sz="1400" b="0" i="0" u="none" strike="noStrike" cap="none">
                <a:solidFill>
                  <a:schemeClr val="dk1"/>
                </a:solidFill>
                <a:latin typeface="Arial" panose="020B0604020202020204"/>
                <a:ea typeface="Arial" panose="020B0604020202020204"/>
                <a:cs typeface="Arial" panose="020B0604020202020204"/>
                <a:sym typeface="Arial" panose="020B0604020202020204"/>
              </a:rPr>
              <a:t>3</a:t>
            </a:r>
          </a:p>
        </p:txBody>
      </p:sp>
      <p:cxnSp>
        <p:nvCxnSpPr>
          <p:cNvPr id="365" name="Google Shape;365;p16"/>
          <p:cNvCxnSpPr/>
          <p:nvPr/>
        </p:nvCxnSpPr>
        <p:spPr>
          <a:xfrm rot="10800000" flipH="1">
            <a:off x="-599809" y="760281"/>
            <a:ext cx="12600483" cy="8334"/>
          </a:xfrm>
          <a:prstGeom prst="straightConnector1">
            <a:avLst/>
          </a:prstGeom>
          <a:noFill/>
          <a:ln>
            <a:noFill/>
          </a:ln>
        </p:spPr>
      </p:cxnSp>
      <p:cxnSp>
        <p:nvCxnSpPr>
          <p:cNvPr id="366" name="Google Shape;366;p16"/>
          <p:cNvCxnSpPr/>
          <p:nvPr/>
        </p:nvCxnSpPr>
        <p:spPr>
          <a:xfrm>
            <a:off x="778934" y="723294"/>
            <a:ext cx="11042248" cy="16667"/>
          </a:xfrm>
          <a:prstGeom prst="straightConnector1">
            <a:avLst/>
          </a:prstGeom>
          <a:noFill/>
          <a:ln w="9525" cap="rnd" cmpd="sng">
            <a:solidFill>
              <a:srgbClr val="BFBFBF"/>
            </a:solidFill>
            <a:prstDash val="solid"/>
            <a:round/>
            <a:headEnd type="none" w="sm" len="sm"/>
            <a:tailEnd type="none" w="sm" len="sm"/>
          </a:ln>
        </p:spPr>
      </p:cxnSp>
      <p:sp>
        <p:nvSpPr>
          <p:cNvPr id="367" name="Google Shape;367;p16"/>
          <p:cNvSpPr txBox="1"/>
          <p:nvPr/>
        </p:nvSpPr>
        <p:spPr>
          <a:xfrm>
            <a:off x="2775951" y="233375"/>
            <a:ext cx="6791694" cy="1489495"/>
          </a:xfrm>
          <a:prstGeom prst="rect">
            <a:avLst/>
          </a:prstGeom>
          <a:solidFill>
            <a:schemeClr val="lt1"/>
          </a:solidFill>
          <a:ln>
            <a:noFill/>
          </a:ln>
        </p:spPr>
        <p:txBody>
          <a:bodyPr spcFirstLastPara="1" wrap="square" lIns="0" tIns="12050" rIns="0" bIns="0" anchor="ctr" anchorCtr="0">
            <a:spAutoFit/>
          </a:bodyPr>
          <a:lstStyle/>
          <a:p>
            <a:pPr marL="12700" marR="0" lvl="0" indent="0" algn="ctr" rtl="0">
              <a:lnSpc>
                <a:spcPct val="100000"/>
              </a:lnSpc>
              <a:spcBef>
                <a:spcPts val="0"/>
              </a:spcBef>
              <a:spcAft>
                <a:spcPts val="0"/>
              </a:spcAft>
              <a:buClr>
                <a:srgbClr val="000000"/>
              </a:buClr>
              <a:buSzPts val="2800"/>
              <a:buFont typeface="Calibri" panose="020F0502020204030204"/>
              <a:buNone/>
            </a:pPr>
            <a:r>
              <a:rPr lang="es-PE" sz="3200" b="1" i="0" u="none" strike="noStrike" cap="none">
                <a:solidFill>
                  <a:srgbClr val="1F3864"/>
                </a:solidFill>
                <a:latin typeface="Arial Narrow" panose="020B0606020202030204"/>
                <a:ea typeface="Arial Narrow" panose="020B0606020202030204"/>
                <a:cs typeface="Arial Narrow" panose="020B0606020202030204"/>
                <a:sym typeface="Arial Narrow" panose="020B0606020202030204"/>
              </a:rPr>
              <a:t> MECANISMOS PARA LA SOLUCIÓN DE CONTROVERSIAS ESPECIALIZADOS EN SALUD</a:t>
            </a:r>
          </a:p>
        </p:txBody>
      </p:sp>
      <p:grpSp>
        <p:nvGrpSpPr>
          <p:cNvPr id="368" name="Google Shape;368;p16"/>
          <p:cNvGrpSpPr/>
          <p:nvPr/>
        </p:nvGrpSpPr>
        <p:grpSpPr>
          <a:xfrm>
            <a:off x="0" y="0"/>
            <a:ext cx="1514944" cy="6865938"/>
            <a:chOff x="0" y="1"/>
            <a:chExt cx="1514905" cy="6865317"/>
          </a:xfrm>
        </p:grpSpPr>
        <p:pic>
          <p:nvPicPr>
            <p:cNvPr id="369" name="Google Shape;369;p16"/>
            <p:cNvPicPr preferRelativeResize="0"/>
            <p:nvPr/>
          </p:nvPicPr>
          <p:blipFill rotWithShape="1">
            <a:blip r:embed="rId3"/>
            <a:srcRect/>
            <a:stretch>
              <a:fillRect/>
            </a:stretch>
          </p:blipFill>
          <p:spPr>
            <a:xfrm>
              <a:off x="0" y="1"/>
              <a:ext cx="1514905" cy="1572767"/>
            </a:xfrm>
            <a:prstGeom prst="rect">
              <a:avLst/>
            </a:prstGeom>
            <a:noFill/>
            <a:ln>
              <a:noFill/>
            </a:ln>
          </p:spPr>
        </p:pic>
        <p:pic>
          <p:nvPicPr>
            <p:cNvPr id="370" name="Google Shape;370;p16"/>
            <p:cNvPicPr preferRelativeResize="0"/>
            <p:nvPr/>
          </p:nvPicPr>
          <p:blipFill rotWithShape="1">
            <a:blip r:embed="rId4"/>
            <a:srcRect/>
            <a:stretch>
              <a:fillRect/>
            </a:stretch>
          </p:blipFill>
          <p:spPr>
            <a:xfrm>
              <a:off x="3574" y="5858917"/>
              <a:ext cx="1020944" cy="1006401"/>
            </a:xfrm>
            <a:prstGeom prst="rect">
              <a:avLst/>
            </a:prstGeom>
            <a:noFill/>
            <a:ln>
              <a:noFill/>
            </a:ln>
          </p:spPr>
        </p:pic>
      </p:grpSp>
      <p:pic>
        <p:nvPicPr>
          <p:cNvPr id="371" name="Google Shape;371;p16"/>
          <p:cNvPicPr preferRelativeResize="0"/>
          <p:nvPr/>
        </p:nvPicPr>
        <p:blipFill rotWithShape="1">
          <a:blip r:embed="rId5"/>
          <a:srcRect/>
          <a:stretch>
            <a:fillRect/>
          </a:stretch>
        </p:blipFill>
        <p:spPr>
          <a:xfrm>
            <a:off x="10661928" y="269995"/>
            <a:ext cx="1184451" cy="355757"/>
          </a:xfrm>
          <a:prstGeom prst="rect">
            <a:avLst/>
          </a:prstGeom>
          <a:noFill/>
          <a:ln>
            <a:noFill/>
          </a:ln>
        </p:spPr>
      </p:pic>
    </p:spTree>
  </p:cSld>
  <p:clrMapOvr>
    <a:masterClrMapping/>
  </p:clrMapOvr>
  <p:transition spd="med">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grpSp>
        <p:nvGrpSpPr>
          <p:cNvPr id="376" name="Google Shape;376;p17"/>
          <p:cNvGrpSpPr/>
          <p:nvPr/>
        </p:nvGrpSpPr>
        <p:grpSpPr>
          <a:xfrm>
            <a:off x="0" y="0"/>
            <a:ext cx="1514944" cy="6865938"/>
            <a:chOff x="0" y="1"/>
            <a:chExt cx="1514905" cy="6865317"/>
          </a:xfrm>
        </p:grpSpPr>
        <p:pic>
          <p:nvPicPr>
            <p:cNvPr id="377" name="Google Shape;377;p17"/>
            <p:cNvPicPr preferRelativeResize="0"/>
            <p:nvPr/>
          </p:nvPicPr>
          <p:blipFill rotWithShape="1">
            <a:blip r:embed="rId3"/>
            <a:srcRect/>
            <a:stretch>
              <a:fillRect/>
            </a:stretch>
          </p:blipFill>
          <p:spPr>
            <a:xfrm>
              <a:off x="0" y="1"/>
              <a:ext cx="1514905" cy="1572767"/>
            </a:xfrm>
            <a:prstGeom prst="rect">
              <a:avLst/>
            </a:prstGeom>
            <a:noFill/>
            <a:ln>
              <a:noFill/>
            </a:ln>
          </p:spPr>
        </p:pic>
        <p:pic>
          <p:nvPicPr>
            <p:cNvPr id="378" name="Google Shape;378;p17"/>
            <p:cNvPicPr preferRelativeResize="0"/>
            <p:nvPr/>
          </p:nvPicPr>
          <p:blipFill rotWithShape="1">
            <a:blip r:embed="rId4"/>
            <a:srcRect/>
            <a:stretch>
              <a:fillRect/>
            </a:stretch>
          </p:blipFill>
          <p:spPr>
            <a:xfrm>
              <a:off x="3574" y="5858917"/>
              <a:ext cx="1020944" cy="1006401"/>
            </a:xfrm>
            <a:prstGeom prst="rect">
              <a:avLst/>
            </a:prstGeom>
            <a:noFill/>
            <a:ln>
              <a:noFill/>
            </a:ln>
          </p:spPr>
        </p:pic>
      </p:grpSp>
      <p:cxnSp>
        <p:nvCxnSpPr>
          <p:cNvPr id="379" name="Google Shape;379;p17"/>
          <p:cNvCxnSpPr/>
          <p:nvPr/>
        </p:nvCxnSpPr>
        <p:spPr>
          <a:xfrm>
            <a:off x="707570" y="681971"/>
            <a:ext cx="11042248" cy="16667"/>
          </a:xfrm>
          <a:prstGeom prst="straightConnector1">
            <a:avLst/>
          </a:prstGeom>
          <a:noFill/>
          <a:ln w="9525" cap="rnd" cmpd="sng">
            <a:solidFill>
              <a:srgbClr val="BFBFBF"/>
            </a:solidFill>
            <a:prstDash val="solid"/>
            <a:round/>
            <a:headEnd type="none" w="sm" len="sm"/>
            <a:tailEnd type="none" w="sm" len="sm"/>
          </a:ln>
        </p:spPr>
      </p:cxnSp>
      <p:sp>
        <p:nvSpPr>
          <p:cNvPr id="380" name="Google Shape;380;p17"/>
          <p:cNvSpPr txBox="1"/>
          <p:nvPr/>
        </p:nvSpPr>
        <p:spPr>
          <a:xfrm>
            <a:off x="3443844" y="364070"/>
            <a:ext cx="4987638" cy="873942"/>
          </a:xfrm>
          <a:prstGeom prst="rect">
            <a:avLst/>
          </a:prstGeom>
          <a:solidFill>
            <a:schemeClr val="lt1"/>
          </a:solidFill>
          <a:ln>
            <a:noFill/>
          </a:ln>
        </p:spPr>
        <p:txBody>
          <a:bodyPr spcFirstLastPara="1" wrap="square" lIns="0" tIns="12050" rIns="0" bIns="0" anchor="ctr" anchorCtr="0">
            <a:spAutoFit/>
          </a:bodyPr>
          <a:lstStyle/>
          <a:p>
            <a:pPr marL="12700" marR="0" lvl="0" indent="0" algn="ctr" rtl="0">
              <a:lnSpc>
                <a:spcPct val="100000"/>
              </a:lnSpc>
              <a:spcBef>
                <a:spcPts val="0"/>
              </a:spcBef>
              <a:spcAft>
                <a:spcPts val="0"/>
              </a:spcAft>
              <a:buNone/>
            </a:pPr>
            <a:r>
              <a:rPr lang="es-PE" sz="2800" b="1" i="0" u="none" strike="noStrike" cap="none">
                <a:solidFill>
                  <a:srgbClr val="1F3864"/>
                </a:solidFill>
                <a:latin typeface="Arial Narrow" panose="020B0606020202030204"/>
                <a:ea typeface="Arial Narrow" panose="020B0606020202030204"/>
                <a:cs typeface="Arial Narrow" panose="020B0606020202030204"/>
                <a:sym typeface="Arial Narrow" panose="020B0606020202030204"/>
              </a:rPr>
              <a:t>VENTAJAS DE LOS SERVICIOS DEL CECONAR</a:t>
            </a:r>
            <a:endParaRPr sz="2800" b="1" i="0" u="none" strike="noStrike" cap="none">
              <a:solidFill>
                <a:srgbClr val="1F3864"/>
              </a:solidFill>
              <a:latin typeface="Calibri" panose="020F0502020204030204"/>
              <a:ea typeface="Calibri" panose="020F0502020204030204"/>
              <a:cs typeface="Calibri" panose="020F0502020204030204"/>
              <a:sym typeface="Calibri" panose="020F0502020204030204"/>
            </a:endParaRPr>
          </a:p>
        </p:txBody>
      </p:sp>
      <p:sp>
        <p:nvSpPr>
          <p:cNvPr id="381" name="Google Shape;381;p17"/>
          <p:cNvSpPr/>
          <p:nvPr/>
        </p:nvSpPr>
        <p:spPr>
          <a:xfrm>
            <a:off x="1258475" y="1570248"/>
            <a:ext cx="9986839" cy="4305526"/>
          </a:xfrm>
          <a:prstGeom prst="roundRect">
            <a:avLst>
              <a:gd name="adj" fmla="val 16667"/>
            </a:avLst>
          </a:prstGeom>
          <a:solidFill>
            <a:schemeClr val="lt1"/>
          </a:solidFill>
          <a:ln w="25400" cap="flat" cmpd="sng">
            <a:solidFill>
              <a:srgbClr val="42719B"/>
            </a:solidFill>
            <a:prstDash val="solid"/>
            <a:round/>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463550" marR="0" lvl="0" indent="-285750" algn="just" rtl="0">
              <a:lnSpc>
                <a:spcPct val="100000"/>
              </a:lnSpc>
              <a:spcBef>
                <a:spcPts val="0"/>
              </a:spcBef>
              <a:spcAft>
                <a:spcPts val="0"/>
              </a:spcAft>
              <a:buClr>
                <a:srgbClr val="000000"/>
              </a:buClr>
              <a:buSzPts val="2200"/>
              <a:buFont typeface="Arial" panose="020B0604020202020204"/>
              <a:buChar char="-"/>
            </a:pPr>
            <a:r>
              <a:rPr lang="es-PE" sz="2200" b="0" i="0" u="none" strike="noStrike" cap="none">
                <a:solidFill>
                  <a:srgbClr val="000000"/>
                </a:solidFill>
                <a:latin typeface="Arial Narrow" panose="020B0606020202030204"/>
                <a:ea typeface="Arial Narrow" panose="020B0606020202030204"/>
                <a:cs typeface="Arial Narrow" panose="020B0606020202030204"/>
                <a:sym typeface="Arial Narrow" panose="020B0606020202030204"/>
              </a:rPr>
              <a:t>Gestión técnica y especializada en salud.</a:t>
            </a:r>
          </a:p>
          <a:p>
            <a:pPr marL="463550" marR="0" lvl="0" indent="-285750" algn="just" rtl="0">
              <a:lnSpc>
                <a:spcPct val="100000"/>
              </a:lnSpc>
              <a:spcBef>
                <a:spcPts val="0"/>
              </a:spcBef>
              <a:spcAft>
                <a:spcPts val="0"/>
              </a:spcAft>
              <a:buClr>
                <a:srgbClr val="000000"/>
              </a:buClr>
              <a:buSzPts val="2200"/>
              <a:buFont typeface="Arial" panose="020B0604020202020204"/>
              <a:buChar char="-"/>
            </a:pPr>
            <a:r>
              <a:rPr lang="es-PE" sz="2200" b="0" i="0" u="none" strike="noStrike" cap="none">
                <a:solidFill>
                  <a:srgbClr val="000000"/>
                </a:solidFill>
                <a:latin typeface="Arial Narrow" panose="020B0606020202030204"/>
                <a:ea typeface="Arial Narrow" panose="020B0606020202030204"/>
                <a:cs typeface="Arial Narrow" panose="020B0606020202030204"/>
                <a:sym typeface="Arial Narrow" panose="020B0606020202030204"/>
              </a:rPr>
              <a:t>Gratuidad de los servicios de Conciliación y Mediación. </a:t>
            </a:r>
          </a:p>
          <a:p>
            <a:pPr marL="463550" marR="0" lvl="0" indent="-285750" algn="just" rtl="0">
              <a:lnSpc>
                <a:spcPct val="100000"/>
              </a:lnSpc>
              <a:spcBef>
                <a:spcPts val="0"/>
              </a:spcBef>
              <a:spcAft>
                <a:spcPts val="0"/>
              </a:spcAft>
              <a:buClr>
                <a:srgbClr val="000000"/>
              </a:buClr>
              <a:buSzPts val="2200"/>
              <a:buFont typeface="Arial" panose="020B0604020202020204"/>
              <a:buChar char="-"/>
            </a:pPr>
            <a:r>
              <a:rPr lang="es-PE" sz="2200" b="0" i="0" u="none" strike="noStrike" cap="none">
                <a:solidFill>
                  <a:srgbClr val="000000"/>
                </a:solidFill>
                <a:latin typeface="Arial Narrow" panose="020B0606020202030204"/>
                <a:ea typeface="Arial Narrow" panose="020B0606020202030204"/>
                <a:cs typeface="Arial Narrow" panose="020B0606020202030204"/>
                <a:sym typeface="Arial Narrow" panose="020B0606020202030204"/>
              </a:rPr>
              <a:t>Costos accesibles en los procesos de Arbitraje. </a:t>
            </a:r>
          </a:p>
          <a:p>
            <a:pPr marL="463550" marR="0" lvl="0" indent="-285750" algn="just" rtl="0">
              <a:lnSpc>
                <a:spcPct val="100000"/>
              </a:lnSpc>
              <a:spcBef>
                <a:spcPts val="0"/>
              </a:spcBef>
              <a:spcAft>
                <a:spcPts val="0"/>
              </a:spcAft>
              <a:buClr>
                <a:srgbClr val="000000"/>
              </a:buClr>
              <a:buSzPts val="2200"/>
              <a:buFont typeface="Arial" panose="020B0604020202020204"/>
              <a:buChar char="-"/>
            </a:pPr>
            <a:r>
              <a:rPr lang="es-PE" sz="2200" b="0" i="0" u="none" strike="noStrike" cap="none">
                <a:solidFill>
                  <a:srgbClr val="000000"/>
                </a:solidFill>
                <a:latin typeface="Arial Narrow" panose="020B0606020202030204"/>
                <a:ea typeface="Arial Narrow" panose="020B0606020202030204"/>
                <a:cs typeface="Arial Narrow" panose="020B0606020202030204"/>
                <a:sym typeface="Arial Narrow" panose="020B0606020202030204"/>
              </a:rPr>
              <a:t>Imparcialidad, neutralidad, confidencialidad y ética en la gestión de controversias.</a:t>
            </a:r>
          </a:p>
          <a:p>
            <a:pPr marL="463550" marR="0" lvl="0" indent="-285750" algn="just" rtl="0">
              <a:lnSpc>
                <a:spcPct val="100000"/>
              </a:lnSpc>
              <a:spcBef>
                <a:spcPts val="0"/>
              </a:spcBef>
              <a:spcAft>
                <a:spcPts val="0"/>
              </a:spcAft>
              <a:buClr>
                <a:srgbClr val="000000"/>
              </a:buClr>
              <a:buSzPts val="2200"/>
              <a:buFont typeface="Arial" panose="020B0604020202020204"/>
              <a:buChar char="-"/>
            </a:pPr>
            <a:r>
              <a:rPr lang="es-PE" sz="2200" b="0" i="0" u="none" strike="noStrike" cap="none">
                <a:solidFill>
                  <a:srgbClr val="000000"/>
                </a:solidFill>
                <a:latin typeface="Arial Narrow" panose="020B0606020202030204"/>
                <a:ea typeface="Arial Narrow" panose="020B0606020202030204"/>
                <a:cs typeface="Arial Narrow" panose="020B0606020202030204"/>
                <a:sym typeface="Arial Narrow" panose="020B0606020202030204"/>
              </a:rPr>
              <a:t>Conciliadores, Mediadores y Árbitros altamente especializados para la gestión y resolución de conflictos en materia de salud.</a:t>
            </a:r>
          </a:p>
          <a:p>
            <a:pPr marL="463550" marR="0" lvl="0" indent="-285750" algn="just" rtl="0">
              <a:lnSpc>
                <a:spcPct val="100000"/>
              </a:lnSpc>
              <a:spcBef>
                <a:spcPts val="0"/>
              </a:spcBef>
              <a:spcAft>
                <a:spcPts val="0"/>
              </a:spcAft>
              <a:buClr>
                <a:srgbClr val="000000"/>
              </a:buClr>
              <a:buSzPts val="2200"/>
              <a:buFont typeface="Arial" panose="020B0604020202020204"/>
              <a:buChar char="-"/>
            </a:pPr>
            <a:r>
              <a:rPr lang="es-PE" sz="2200" b="0" i="0" u="none" strike="noStrike" cap="none">
                <a:solidFill>
                  <a:srgbClr val="000000"/>
                </a:solidFill>
                <a:latin typeface="Arial Narrow" panose="020B0606020202030204"/>
                <a:ea typeface="Arial Narrow" panose="020B0606020202030204"/>
                <a:cs typeface="Arial Narrow" panose="020B0606020202030204"/>
                <a:sym typeface="Arial Narrow" panose="020B0606020202030204"/>
              </a:rPr>
              <a:t>Procedimientos agiles para la solución de las controversias.</a:t>
            </a:r>
          </a:p>
          <a:p>
            <a:pPr marL="463550" marR="0" lvl="0" indent="-285750" algn="just" rtl="0">
              <a:lnSpc>
                <a:spcPct val="100000"/>
              </a:lnSpc>
              <a:spcBef>
                <a:spcPts val="0"/>
              </a:spcBef>
              <a:spcAft>
                <a:spcPts val="0"/>
              </a:spcAft>
              <a:buClr>
                <a:srgbClr val="000000"/>
              </a:buClr>
              <a:buSzPts val="2200"/>
              <a:buFont typeface="Arial" panose="020B0604020202020204"/>
              <a:buChar char="-"/>
            </a:pPr>
            <a:r>
              <a:rPr lang="es-PE" sz="2200" b="0" i="0" u="none" strike="noStrike" cap="none">
                <a:solidFill>
                  <a:srgbClr val="000000"/>
                </a:solidFill>
                <a:latin typeface="Arial Narrow" panose="020B0606020202030204"/>
                <a:ea typeface="Arial Narrow" panose="020B0606020202030204"/>
                <a:cs typeface="Arial Narrow" panose="020B0606020202030204"/>
                <a:sym typeface="Arial Narrow" panose="020B0606020202030204"/>
              </a:rPr>
              <a:t>No requiere que las partes estén asistidos por un abogado de manera obligatoria.</a:t>
            </a:r>
          </a:p>
          <a:p>
            <a:pPr marL="463550" marR="0" lvl="0" indent="-171450" algn="just"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000000"/>
              </a:solidFill>
              <a:latin typeface="Arial Narrow" panose="020B0606020202030204"/>
              <a:ea typeface="Arial Narrow" panose="020B0606020202030204"/>
              <a:cs typeface="Arial Narrow" panose="020B0606020202030204"/>
              <a:sym typeface="Arial Narrow" panose="020B0606020202030204"/>
            </a:endParaRPr>
          </a:p>
        </p:txBody>
      </p:sp>
      <p:pic>
        <p:nvPicPr>
          <p:cNvPr id="382" name="Google Shape;382;p17"/>
          <p:cNvPicPr preferRelativeResize="0"/>
          <p:nvPr/>
        </p:nvPicPr>
        <p:blipFill rotWithShape="1">
          <a:blip r:embed="rId5"/>
          <a:srcRect/>
          <a:stretch>
            <a:fillRect/>
          </a:stretch>
        </p:blipFill>
        <p:spPr>
          <a:xfrm>
            <a:off x="10661928" y="269995"/>
            <a:ext cx="1184451" cy="35575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20"/>
          <p:cNvSpPr txBox="1">
            <a:spLocks noGrp="1"/>
          </p:cNvSpPr>
          <p:nvPr>
            <p:ph type="title"/>
          </p:nvPr>
        </p:nvSpPr>
        <p:spPr>
          <a:xfrm>
            <a:off x="2023905" y="285529"/>
            <a:ext cx="8818266" cy="105190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400"/>
              <a:buNone/>
            </a:pPr>
            <a:r>
              <a:rPr lang="es-PE" sz="2000" b="1">
                <a:solidFill>
                  <a:srgbClr val="002060"/>
                </a:solidFill>
                <a:latin typeface="Arial Narrow" panose="020B0606020202030204"/>
                <a:ea typeface="Arial Narrow" panose="020B0606020202030204"/>
                <a:cs typeface="Arial Narrow" panose="020B0606020202030204"/>
                <a:sym typeface="Arial Narrow" panose="020B0606020202030204"/>
              </a:rPr>
              <a:t>CONTROVERSIAS QUE SE PUEDEN SOMETER ANTE EL CECONAR</a:t>
            </a:r>
          </a:p>
        </p:txBody>
      </p:sp>
      <p:sp>
        <p:nvSpPr>
          <p:cNvPr id="418" name="Google Shape;418;p20"/>
          <p:cNvSpPr txBox="1">
            <a:spLocks noGrp="1"/>
          </p:cNvSpPr>
          <p:nvPr>
            <p:ph type="body" idx="1"/>
          </p:nvPr>
        </p:nvSpPr>
        <p:spPr>
          <a:xfrm>
            <a:off x="1346686" y="1337431"/>
            <a:ext cx="9794449" cy="4446907"/>
          </a:xfrm>
          <a:prstGeom prst="rect">
            <a:avLst/>
          </a:prstGeom>
          <a:noFill/>
          <a:ln>
            <a:noFill/>
          </a:ln>
        </p:spPr>
        <p:txBody>
          <a:bodyPr spcFirstLastPara="1" wrap="square" lIns="91425" tIns="45700" rIns="91425" bIns="45700" anchor="t" anchorCtr="0">
            <a:noAutofit/>
          </a:bodyPr>
          <a:lstStyle/>
          <a:p>
            <a:pPr marL="114300" lvl="0" indent="0" algn="just" rtl="0">
              <a:lnSpc>
                <a:spcPct val="90000"/>
              </a:lnSpc>
              <a:spcBef>
                <a:spcPts val="1000"/>
              </a:spcBef>
              <a:spcAft>
                <a:spcPts val="0"/>
              </a:spcAft>
              <a:buSzPts val="1800"/>
              <a:buNone/>
            </a:pPr>
            <a:r>
              <a:rPr lang="es-PE" sz="1800">
                <a:solidFill>
                  <a:srgbClr val="1E4E79"/>
                </a:solidFill>
              </a:rPr>
              <a:t>Las controversias que se susciten en materia de salud pueden ser sometidas al CECONAR, a solicitud de parte o derivada de la voluntad de la norma.</a:t>
            </a:r>
            <a:endParaRPr sz="1800">
              <a:solidFill>
                <a:srgbClr val="1E4E79"/>
              </a:solidFill>
            </a:endParaRPr>
          </a:p>
          <a:p>
            <a:pPr marL="457200" lvl="0" indent="-342900" algn="l" rtl="0">
              <a:lnSpc>
                <a:spcPct val="90000"/>
              </a:lnSpc>
              <a:spcBef>
                <a:spcPts val="1000"/>
              </a:spcBef>
              <a:spcAft>
                <a:spcPts val="0"/>
              </a:spcAft>
              <a:buClr>
                <a:srgbClr val="1E4E79"/>
              </a:buClr>
              <a:buSzPts val="1800"/>
              <a:buFont typeface="Noto Sans Symbols"/>
              <a:buChar char="✔"/>
            </a:pPr>
            <a:r>
              <a:rPr lang="es-PE" sz="1800">
                <a:solidFill>
                  <a:srgbClr val="1E4E79"/>
                </a:solidFill>
              </a:rPr>
              <a:t>Devolución o reembolsos de gastos médicos.</a:t>
            </a:r>
            <a:endParaRPr sz="1800">
              <a:solidFill>
                <a:srgbClr val="1E4E79"/>
              </a:solidFill>
            </a:endParaRPr>
          </a:p>
          <a:p>
            <a:pPr marL="457200" lvl="0" indent="-342900" algn="l" rtl="0">
              <a:lnSpc>
                <a:spcPct val="90000"/>
              </a:lnSpc>
              <a:spcBef>
                <a:spcPts val="1000"/>
              </a:spcBef>
              <a:spcAft>
                <a:spcPts val="0"/>
              </a:spcAft>
              <a:buClr>
                <a:srgbClr val="1E4E79"/>
              </a:buClr>
              <a:buSzPts val="1800"/>
              <a:buFont typeface="Noto Sans Symbols"/>
              <a:buChar char="✔"/>
            </a:pPr>
            <a:r>
              <a:rPr lang="es-PE" sz="1800">
                <a:solidFill>
                  <a:srgbClr val="1E4E79"/>
                </a:solidFill>
              </a:rPr>
              <a:t>Incumplimiento de planes de cobertura de salud.</a:t>
            </a:r>
          </a:p>
          <a:p>
            <a:pPr marL="457200" lvl="0" indent="-342900" algn="l" rtl="0">
              <a:lnSpc>
                <a:spcPct val="90000"/>
              </a:lnSpc>
              <a:spcBef>
                <a:spcPts val="1000"/>
              </a:spcBef>
              <a:spcAft>
                <a:spcPts val="0"/>
              </a:spcAft>
              <a:buClr>
                <a:srgbClr val="1E4E79"/>
              </a:buClr>
              <a:buSzPts val="1800"/>
              <a:buFont typeface="Noto Sans Symbols"/>
              <a:buChar char="✔"/>
            </a:pPr>
            <a:r>
              <a:rPr lang="es-PE" sz="1800">
                <a:solidFill>
                  <a:srgbClr val="1E4E79"/>
                </a:solidFill>
              </a:rPr>
              <a:t>Incumplimiento del Seguro Obligatorio contra Accidentes de Tránsito (SOAT).</a:t>
            </a:r>
          </a:p>
          <a:p>
            <a:pPr marL="457200" lvl="0" indent="-342900" algn="l" rtl="0">
              <a:lnSpc>
                <a:spcPct val="90000"/>
              </a:lnSpc>
              <a:spcBef>
                <a:spcPts val="1000"/>
              </a:spcBef>
              <a:spcAft>
                <a:spcPts val="0"/>
              </a:spcAft>
              <a:buClr>
                <a:srgbClr val="1E4E79"/>
              </a:buClr>
              <a:buSzPts val="1800"/>
              <a:buFont typeface="Noto Sans Symbols"/>
              <a:buChar char="✔"/>
            </a:pPr>
            <a:r>
              <a:rPr lang="es-PE" sz="1800">
                <a:solidFill>
                  <a:srgbClr val="1E4E79"/>
                </a:solidFill>
              </a:rPr>
              <a:t>Incumplimiento de obligaciones por Intercambio Prestacional.</a:t>
            </a:r>
          </a:p>
          <a:p>
            <a:pPr marL="457200" lvl="0" indent="-342900" algn="l" rtl="0">
              <a:lnSpc>
                <a:spcPct val="90000"/>
              </a:lnSpc>
              <a:spcBef>
                <a:spcPts val="1000"/>
              </a:spcBef>
              <a:spcAft>
                <a:spcPts val="0"/>
              </a:spcAft>
              <a:buClr>
                <a:srgbClr val="1E4E79"/>
              </a:buClr>
              <a:buSzPts val="1800"/>
              <a:buFont typeface="Noto Sans Symbols"/>
              <a:buChar char="✔"/>
            </a:pPr>
            <a:r>
              <a:rPr lang="es-PE" sz="1800">
                <a:solidFill>
                  <a:srgbClr val="1E4E79"/>
                </a:solidFill>
              </a:rPr>
              <a:t>Pago de prestaciones económicas derivado del Seguro Complementario de Trabajo de Riesgo (SCTR).</a:t>
            </a:r>
          </a:p>
          <a:p>
            <a:pPr marL="457200" lvl="0" indent="-342900" algn="l" rtl="0">
              <a:lnSpc>
                <a:spcPct val="90000"/>
              </a:lnSpc>
              <a:spcBef>
                <a:spcPts val="1000"/>
              </a:spcBef>
              <a:spcAft>
                <a:spcPts val="0"/>
              </a:spcAft>
              <a:buClr>
                <a:srgbClr val="1E4E79"/>
              </a:buClr>
              <a:buSzPts val="1800"/>
              <a:buFont typeface="Noto Sans Symbols"/>
              <a:buChar char="✔"/>
            </a:pPr>
            <a:r>
              <a:rPr lang="es-PE" sz="1800">
                <a:solidFill>
                  <a:srgbClr val="1E4E79"/>
                </a:solidFill>
              </a:rPr>
              <a:t>Pago de prestaciones de servicios asistenciales.</a:t>
            </a:r>
          </a:p>
          <a:p>
            <a:pPr marL="457200" lvl="0" indent="-342900" algn="l" rtl="0">
              <a:lnSpc>
                <a:spcPct val="90000"/>
              </a:lnSpc>
              <a:spcBef>
                <a:spcPts val="1000"/>
              </a:spcBef>
              <a:spcAft>
                <a:spcPts val="0"/>
              </a:spcAft>
              <a:buClr>
                <a:srgbClr val="1E4E79"/>
              </a:buClr>
              <a:buSzPts val="1800"/>
              <a:buFont typeface="Noto Sans Symbols"/>
              <a:buChar char="✔"/>
            </a:pPr>
            <a:r>
              <a:rPr lang="es-PE" sz="1800">
                <a:solidFill>
                  <a:srgbClr val="1E4E79"/>
                </a:solidFill>
              </a:rPr>
              <a:t>Pago de indemnización derivada de prestaciones de salud.</a:t>
            </a:r>
          </a:p>
          <a:p>
            <a:pPr marL="457200" lvl="0" indent="-342900" algn="l" rtl="0">
              <a:lnSpc>
                <a:spcPct val="90000"/>
              </a:lnSpc>
              <a:spcBef>
                <a:spcPts val="1000"/>
              </a:spcBef>
              <a:spcAft>
                <a:spcPts val="0"/>
              </a:spcAft>
              <a:buClr>
                <a:srgbClr val="1E4E79"/>
              </a:buClr>
              <a:buSzPts val="1800"/>
              <a:buFont typeface="Noto Sans Symbols"/>
              <a:buChar char="✔"/>
            </a:pPr>
            <a:r>
              <a:rPr lang="es-PE" sz="1800">
                <a:solidFill>
                  <a:srgbClr val="1E4E79"/>
                </a:solidFill>
              </a:rPr>
              <a:t>Pago de prestaciones médicas o asistenciales.</a:t>
            </a:r>
          </a:p>
          <a:p>
            <a:pPr marL="457200" lvl="0" indent="-342900" algn="l" rtl="0">
              <a:lnSpc>
                <a:spcPct val="90000"/>
              </a:lnSpc>
              <a:spcBef>
                <a:spcPts val="1000"/>
              </a:spcBef>
              <a:spcAft>
                <a:spcPts val="0"/>
              </a:spcAft>
              <a:buClr>
                <a:srgbClr val="1E4E79"/>
              </a:buClr>
              <a:buSzPts val="1800"/>
              <a:buFont typeface="Noto Sans Symbols"/>
              <a:buChar char="✔"/>
            </a:pPr>
            <a:r>
              <a:rPr lang="es-PE" sz="1800">
                <a:solidFill>
                  <a:srgbClr val="1E4E79"/>
                </a:solidFill>
              </a:rPr>
              <a:t>Pago de subsidios por maternidad, lactancia, incapacidad temporal y sepelio.</a:t>
            </a:r>
          </a:p>
          <a:p>
            <a:pPr marL="457200" lvl="0" indent="-342900" algn="l" rtl="0">
              <a:lnSpc>
                <a:spcPct val="90000"/>
              </a:lnSpc>
              <a:spcBef>
                <a:spcPts val="1000"/>
              </a:spcBef>
              <a:spcAft>
                <a:spcPts val="0"/>
              </a:spcAft>
              <a:buClr>
                <a:srgbClr val="1E4E79"/>
              </a:buClr>
              <a:buSzPts val="1800"/>
              <a:buFont typeface="Noto Sans Symbols"/>
              <a:buChar char="✔"/>
            </a:pPr>
            <a:r>
              <a:rPr lang="es-PE" sz="1800">
                <a:solidFill>
                  <a:srgbClr val="1E4E79"/>
                </a:solidFill>
              </a:rPr>
              <a:t>Y cualquier otro conflicto en materia de salud donde existan derechos disponibles de las partes.</a:t>
            </a:r>
          </a:p>
          <a:p>
            <a:pPr marL="114300" lvl="0" indent="0" algn="l" rtl="0">
              <a:lnSpc>
                <a:spcPct val="90000"/>
              </a:lnSpc>
              <a:spcBef>
                <a:spcPts val="1000"/>
              </a:spcBef>
              <a:spcAft>
                <a:spcPts val="0"/>
              </a:spcAft>
              <a:buSzPts val="1800"/>
              <a:buNone/>
            </a:pPr>
            <a:endParaRPr sz="1800">
              <a:solidFill>
                <a:srgbClr val="1E4E79"/>
              </a:solidFill>
            </a:endParaRPr>
          </a:p>
          <a:p>
            <a:pPr marL="457200" lvl="0" indent="-228600" algn="l" rtl="0">
              <a:lnSpc>
                <a:spcPct val="90000"/>
              </a:lnSpc>
              <a:spcBef>
                <a:spcPts val="1000"/>
              </a:spcBef>
              <a:spcAft>
                <a:spcPts val="0"/>
              </a:spcAft>
              <a:buSzPts val="1800"/>
              <a:buFont typeface="Noto Sans Symbols"/>
              <a:buNone/>
            </a:pPr>
            <a:endParaRPr sz="2000"/>
          </a:p>
        </p:txBody>
      </p:sp>
      <p:sp>
        <p:nvSpPr>
          <p:cNvPr id="419" name="Google Shape;419;p20"/>
          <p:cNvSpPr/>
          <p:nvPr/>
        </p:nvSpPr>
        <p:spPr>
          <a:xfrm>
            <a:off x="1263192" y="1197444"/>
            <a:ext cx="9961438" cy="45719"/>
          </a:xfrm>
          <a:prstGeom prst="rect">
            <a:avLst/>
          </a:prstGeom>
          <a:solidFill>
            <a:srgbClr val="2E75B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grpSp>
        <p:nvGrpSpPr>
          <p:cNvPr id="420" name="Google Shape;420;p20"/>
          <p:cNvGrpSpPr/>
          <p:nvPr/>
        </p:nvGrpSpPr>
        <p:grpSpPr>
          <a:xfrm>
            <a:off x="0" y="0"/>
            <a:ext cx="1514944" cy="6865938"/>
            <a:chOff x="0" y="1"/>
            <a:chExt cx="1514905" cy="6865317"/>
          </a:xfrm>
        </p:grpSpPr>
        <p:pic>
          <p:nvPicPr>
            <p:cNvPr id="421" name="Google Shape;421;p20"/>
            <p:cNvPicPr preferRelativeResize="0"/>
            <p:nvPr/>
          </p:nvPicPr>
          <p:blipFill rotWithShape="1">
            <a:blip r:embed="rId3"/>
            <a:srcRect/>
            <a:stretch>
              <a:fillRect/>
            </a:stretch>
          </p:blipFill>
          <p:spPr>
            <a:xfrm>
              <a:off x="0" y="1"/>
              <a:ext cx="1514905" cy="1572767"/>
            </a:xfrm>
            <a:prstGeom prst="rect">
              <a:avLst/>
            </a:prstGeom>
            <a:noFill/>
            <a:ln>
              <a:noFill/>
            </a:ln>
          </p:spPr>
        </p:pic>
        <p:pic>
          <p:nvPicPr>
            <p:cNvPr id="422" name="Google Shape;422;p20"/>
            <p:cNvPicPr preferRelativeResize="0"/>
            <p:nvPr/>
          </p:nvPicPr>
          <p:blipFill rotWithShape="1">
            <a:blip r:embed="rId4"/>
            <a:srcRect/>
            <a:stretch>
              <a:fillRect/>
            </a:stretch>
          </p:blipFill>
          <p:spPr>
            <a:xfrm>
              <a:off x="3574" y="5858917"/>
              <a:ext cx="1020944" cy="1006401"/>
            </a:xfrm>
            <a:prstGeom prst="rect">
              <a:avLst/>
            </a:prstGeom>
            <a:noFill/>
            <a:ln>
              <a:noFill/>
            </a:ln>
          </p:spPr>
        </p:pic>
      </p:grpSp>
      <p:pic>
        <p:nvPicPr>
          <p:cNvPr id="423" name="Google Shape;423;p20"/>
          <p:cNvPicPr preferRelativeResize="0"/>
          <p:nvPr/>
        </p:nvPicPr>
        <p:blipFill rotWithShape="1">
          <a:blip r:embed="rId5"/>
          <a:srcRect/>
          <a:stretch>
            <a:fillRect/>
          </a:stretch>
        </p:blipFill>
        <p:spPr>
          <a:xfrm>
            <a:off x="10661928" y="269995"/>
            <a:ext cx="1184451" cy="35575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grpSp>
        <p:nvGrpSpPr>
          <p:cNvPr id="387" name="Google Shape;387;p18"/>
          <p:cNvGrpSpPr/>
          <p:nvPr/>
        </p:nvGrpSpPr>
        <p:grpSpPr>
          <a:xfrm>
            <a:off x="1752601" y="1399335"/>
            <a:ext cx="8737599" cy="4611996"/>
            <a:chOff x="1" y="2336"/>
            <a:chExt cx="8737599" cy="4611996"/>
          </a:xfrm>
        </p:grpSpPr>
        <p:sp>
          <p:nvSpPr>
            <p:cNvPr id="388" name="Google Shape;388;p18"/>
            <p:cNvSpPr/>
            <p:nvPr/>
          </p:nvSpPr>
          <p:spPr>
            <a:xfrm rot="5400000">
              <a:off x="-367028" y="369365"/>
              <a:ext cx="2446858" cy="1712800"/>
            </a:xfrm>
            <a:prstGeom prst="chevron">
              <a:avLst>
                <a:gd name="adj" fmla="val 50000"/>
              </a:avLst>
            </a:prstGeom>
            <a:solidFill>
              <a:schemeClr val="accent2">
                <a:alpha val="89803"/>
              </a:schemeClr>
            </a:solidFill>
            <a:ln w="25400" cap="flat" cmpd="sng">
              <a:solidFill>
                <a:schemeClr val="accent2">
                  <a:alpha val="89803"/>
                </a:schemeClr>
              </a:solidFill>
              <a:prstDash val="solid"/>
              <a:round/>
              <a:headEnd type="none" w="sm" len="sm"/>
              <a:tailEnd type="none" w="sm" len="sm"/>
            </a:ln>
            <a:effectLst>
              <a:outerShdw blurRad="63500" sx="102000" sy="102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8"/>
            <p:cNvSpPr txBox="1"/>
            <p:nvPr/>
          </p:nvSpPr>
          <p:spPr>
            <a:xfrm>
              <a:off x="1" y="858736"/>
              <a:ext cx="1712800" cy="734058"/>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3600"/>
                <a:buFont typeface="Arial" panose="020B0604020202020204"/>
                <a:buNone/>
              </a:pPr>
              <a:r>
                <a:rPr lang="es-PE" sz="3600" b="0" i="0" u="none" strike="noStrike" cap="none">
                  <a:solidFill>
                    <a:schemeClr val="lt1"/>
                  </a:solidFill>
                  <a:latin typeface="Arial" panose="020B0604020202020204"/>
                  <a:ea typeface="Arial" panose="020B0604020202020204"/>
                  <a:cs typeface="Arial" panose="020B0604020202020204"/>
                  <a:sym typeface="Arial" panose="020B0604020202020204"/>
                </a:rPr>
                <a:t>1</a:t>
              </a:r>
              <a:endParaRPr sz="36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390" name="Google Shape;390;p18"/>
            <p:cNvSpPr/>
            <p:nvPr/>
          </p:nvSpPr>
          <p:spPr>
            <a:xfrm rot="5400000">
              <a:off x="4429971" y="-2714833"/>
              <a:ext cx="1590457" cy="7024799"/>
            </a:xfrm>
            <a:prstGeom prst="round2SameRect">
              <a:avLst>
                <a:gd name="adj1" fmla="val 16667"/>
                <a:gd name="adj2" fmla="val 0"/>
              </a:avLst>
            </a:prstGeom>
            <a:solidFill>
              <a:schemeClr val="lt1">
                <a:alpha val="89803"/>
              </a:schemeClr>
            </a:solidFill>
            <a:ln w="25400" cap="flat" cmpd="sng">
              <a:solidFill>
                <a:schemeClr val="accent2">
                  <a:alpha val="89803"/>
                </a:schemeClr>
              </a:solidFill>
              <a:prstDash val="solid"/>
              <a:round/>
              <a:headEnd type="none" w="sm" len="sm"/>
              <a:tailEnd type="none" w="sm" len="sm"/>
            </a:ln>
            <a:effectLst>
              <a:outerShdw blurRad="63500" sx="102000" sy="102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8"/>
            <p:cNvSpPr txBox="1"/>
            <p:nvPr/>
          </p:nvSpPr>
          <p:spPr>
            <a:xfrm>
              <a:off x="1712800" y="79978"/>
              <a:ext cx="6947159" cy="1435177"/>
            </a:xfrm>
            <a:prstGeom prst="rect">
              <a:avLst/>
            </a:prstGeom>
            <a:noFill/>
            <a:ln>
              <a:noFill/>
            </a:ln>
          </p:spPr>
          <p:txBody>
            <a:bodyPr spcFirstLastPara="1" wrap="square" lIns="106675" tIns="9525" rIns="9525" bIns="9525" anchor="ctr" anchorCtr="0">
              <a:noAutofit/>
            </a:bodyPr>
            <a:lstStyle/>
            <a:p>
              <a:pPr marL="114300" marR="0" lvl="1" indent="-114300" algn="l" rtl="0">
                <a:lnSpc>
                  <a:spcPct val="90000"/>
                </a:lnSpc>
                <a:spcBef>
                  <a:spcPts val="0"/>
                </a:spcBef>
                <a:spcAft>
                  <a:spcPts val="0"/>
                </a:spcAft>
                <a:buClr>
                  <a:srgbClr val="000000"/>
                </a:buClr>
                <a:buSzPts val="1500"/>
                <a:buFont typeface="Arial" panose="020B0604020202020204"/>
                <a:buChar char="•"/>
              </a:pPr>
              <a:r>
                <a:rPr lang="es-PE" sz="1500" b="1" i="0" u="none" strike="noStrike" cap="none">
                  <a:solidFill>
                    <a:srgbClr val="1E4E79"/>
                  </a:solidFill>
                  <a:latin typeface="Arial" panose="020B0604020202020204"/>
                  <a:ea typeface="Arial" panose="020B0604020202020204"/>
                  <a:cs typeface="Arial" panose="020B0604020202020204"/>
                  <a:sym typeface="Arial" panose="020B0604020202020204"/>
                </a:rPr>
                <a:t>AGENTES QUE FORMAN PARTE DEL SISTEMA NACIONAL DE SALUD</a:t>
              </a:r>
              <a:endParaRPr sz="1500" b="0" i="0" u="none" strike="noStrike" cap="none">
                <a:solidFill>
                  <a:srgbClr val="1E4E79"/>
                </a:solidFill>
                <a:latin typeface="Arial" panose="020B0604020202020204"/>
                <a:ea typeface="Arial" panose="020B0604020202020204"/>
                <a:cs typeface="Arial" panose="020B0604020202020204"/>
                <a:sym typeface="Arial" panose="020B0604020202020204"/>
              </a:endParaRPr>
            </a:p>
            <a:p>
              <a:pPr marL="114300" marR="0" lvl="1" indent="-19050" algn="l" rtl="0">
                <a:lnSpc>
                  <a:spcPct val="90000"/>
                </a:lnSpc>
                <a:spcBef>
                  <a:spcPts val="225"/>
                </a:spcBef>
                <a:spcAft>
                  <a:spcPts val="0"/>
                </a:spcAft>
                <a:buClr>
                  <a:srgbClr val="000000"/>
                </a:buClr>
                <a:buSzPts val="1500"/>
                <a:buFont typeface="Arial" panose="020B0604020202020204"/>
                <a:buNone/>
              </a:pPr>
              <a:endParaRPr sz="1500" b="1" i="0" u="none" strike="noStrike" cap="none">
                <a:solidFill>
                  <a:srgbClr val="1E4E79"/>
                </a:solidFill>
                <a:latin typeface="Arial" panose="020B0604020202020204"/>
                <a:ea typeface="Arial" panose="020B0604020202020204"/>
                <a:cs typeface="Arial" panose="020B0604020202020204"/>
                <a:sym typeface="Arial" panose="020B0604020202020204"/>
              </a:endParaRPr>
            </a:p>
            <a:p>
              <a:pPr marL="228600" marR="0" lvl="2" indent="-114300" algn="l" rtl="0">
                <a:lnSpc>
                  <a:spcPct val="90000"/>
                </a:lnSpc>
                <a:spcBef>
                  <a:spcPts val="225"/>
                </a:spcBef>
                <a:spcAft>
                  <a:spcPts val="0"/>
                </a:spcAft>
                <a:buClr>
                  <a:srgbClr val="000000"/>
                </a:buClr>
                <a:buSzPts val="1500"/>
                <a:buFont typeface="Arial" panose="020B0604020202020204"/>
                <a:buChar char="•"/>
              </a:pPr>
              <a:r>
                <a:rPr lang="es-PE" sz="1500" b="0" i="0" u="none" strike="noStrike" cap="none">
                  <a:solidFill>
                    <a:srgbClr val="1E4E79"/>
                  </a:solidFill>
                  <a:latin typeface="Arial" panose="020B0604020202020204"/>
                  <a:ea typeface="Arial" panose="020B0604020202020204"/>
                  <a:cs typeface="Arial" panose="020B0604020202020204"/>
                  <a:sym typeface="Arial" panose="020B0604020202020204"/>
                </a:rPr>
                <a:t>Instituciones Prestadoras de Servicios de Salud – IPRESS</a:t>
              </a:r>
            </a:p>
            <a:p>
              <a:pPr marL="228600" marR="0" lvl="2" indent="-114300" algn="l" rtl="0">
                <a:lnSpc>
                  <a:spcPct val="90000"/>
                </a:lnSpc>
                <a:spcBef>
                  <a:spcPts val="225"/>
                </a:spcBef>
                <a:spcAft>
                  <a:spcPts val="0"/>
                </a:spcAft>
                <a:buClr>
                  <a:srgbClr val="000000"/>
                </a:buClr>
                <a:buSzPts val="1500"/>
                <a:buFont typeface="Arial" panose="020B0604020202020204"/>
                <a:buChar char="•"/>
              </a:pPr>
              <a:r>
                <a:rPr lang="es-PE" sz="1500" b="0" i="0" u="none" strike="noStrike" cap="none">
                  <a:solidFill>
                    <a:srgbClr val="1E4E79"/>
                  </a:solidFill>
                  <a:latin typeface="Arial" panose="020B0604020202020204"/>
                  <a:ea typeface="Arial" panose="020B0604020202020204"/>
                  <a:cs typeface="Arial" panose="020B0604020202020204"/>
                  <a:sym typeface="Arial" panose="020B0604020202020204"/>
                </a:rPr>
                <a:t>Instituciones Administradoras de Fondos de Aseguramiento - IAFAS</a:t>
              </a:r>
            </a:p>
            <a:p>
              <a:pPr marL="228600" marR="0" lvl="2" indent="-114300" algn="l" rtl="0">
                <a:lnSpc>
                  <a:spcPct val="90000"/>
                </a:lnSpc>
                <a:spcBef>
                  <a:spcPts val="225"/>
                </a:spcBef>
                <a:spcAft>
                  <a:spcPts val="0"/>
                </a:spcAft>
                <a:buClr>
                  <a:srgbClr val="000000"/>
                </a:buClr>
                <a:buSzPts val="1500"/>
                <a:buFont typeface="Arial" panose="020B0604020202020204"/>
                <a:buChar char="•"/>
              </a:pPr>
              <a:r>
                <a:rPr lang="es-PE" sz="1500" b="0" i="0" u="none" strike="noStrike" cap="none">
                  <a:solidFill>
                    <a:srgbClr val="1E4E79"/>
                  </a:solidFill>
                  <a:latin typeface="Arial" panose="020B0604020202020204"/>
                  <a:ea typeface="Arial" panose="020B0604020202020204"/>
                  <a:cs typeface="Arial" panose="020B0604020202020204"/>
                  <a:sym typeface="Arial" panose="020B0604020202020204"/>
                </a:rPr>
                <a:t>Unidades de Gestión de Instituciones Prestadoras de Servicios de Salud – UGIPRESS</a:t>
              </a:r>
            </a:p>
          </p:txBody>
        </p:sp>
        <p:sp>
          <p:nvSpPr>
            <p:cNvPr id="392" name="Google Shape;392;p18"/>
            <p:cNvSpPr/>
            <p:nvPr/>
          </p:nvSpPr>
          <p:spPr>
            <a:xfrm rot="5400000">
              <a:off x="-367028" y="2534503"/>
              <a:ext cx="2446858" cy="1712800"/>
            </a:xfrm>
            <a:prstGeom prst="chevron">
              <a:avLst>
                <a:gd name="adj" fmla="val 50000"/>
              </a:avLst>
            </a:prstGeom>
            <a:solidFill>
              <a:srgbClr val="548135">
                <a:alpha val="49803"/>
              </a:srgbClr>
            </a:solidFill>
            <a:ln>
              <a:noFill/>
            </a:ln>
            <a:effectLst>
              <a:outerShdw blurRad="63500" sx="102000" sy="102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8"/>
            <p:cNvSpPr txBox="1"/>
            <p:nvPr/>
          </p:nvSpPr>
          <p:spPr>
            <a:xfrm>
              <a:off x="1" y="3023874"/>
              <a:ext cx="1712800" cy="734058"/>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rgbClr val="000000"/>
                </a:buClr>
                <a:buSzPts val="4000"/>
                <a:buFont typeface="Arial" panose="020B0604020202020204"/>
                <a:buNone/>
              </a:pPr>
              <a:r>
                <a:rPr lang="es-PE" sz="4000" b="0" i="0" u="none" strike="noStrike" cap="none">
                  <a:solidFill>
                    <a:schemeClr val="lt1"/>
                  </a:solidFill>
                  <a:latin typeface="Arial" panose="020B0604020202020204"/>
                  <a:ea typeface="Arial" panose="020B0604020202020204"/>
                  <a:cs typeface="Arial" panose="020B0604020202020204"/>
                  <a:sym typeface="Arial" panose="020B0604020202020204"/>
                </a:rPr>
                <a:t>2</a:t>
              </a:r>
            </a:p>
          </p:txBody>
        </p:sp>
        <p:sp>
          <p:nvSpPr>
            <p:cNvPr id="394" name="Google Shape;394;p18"/>
            <p:cNvSpPr/>
            <p:nvPr/>
          </p:nvSpPr>
          <p:spPr>
            <a:xfrm rot="5400000">
              <a:off x="4571347" y="-552032"/>
              <a:ext cx="1307706" cy="7024799"/>
            </a:xfrm>
            <a:prstGeom prst="round2SameRect">
              <a:avLst>
                <a:gd name="adj1" fmla="val 16667"/>
                <a:gd name="adj2" fmla="val 0"/>
              </a:avLst>
            </a:prstGeom>
            <a:solidFill>
              <a:schemeClr val="lt1">
                <a:alpha val="89803"/>
              </a:schemeClr>
            </a:solidFill>
            <a:ln w="25400" cap="flat" cmpd="sng">
              <a:solidFill>
                <a:srgbClr val="A8D08C">
                  <a:alpha val="49803"/>
                </a:srgbClr>
              </a:solidFill>
              <a:prstDash val="solid"/>
              <a:round/>
              <a:headEnd type="none" w="sm" len="sm"/>
              <a:tailEnd type="none" w="sm" len="sm"/>
            </a:ln>
            <a:effectLst>
              <a:outerShdw blurRad="63500" sx="102000" sy="102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8"/>
            <p:cNvSpPr txBox="1"/>
            <p:nvPr/>
          </p:nvSpPr>
          <p:spPr>
            <a:xfrm>
              <a:off x="1712801" y="2370351"/>
              <a:ext cx="6960962" cy="1180032"/>
            </a:xfrm>
            <a:prstGeom prst="rect">
              <a:avLst/>
            </a:prstGeom>
            <a:noFill/>
            <a:ln>
              <a:noFill/>
            </a:ln>
          </p:spPr>
          <p:txBody>
            <a:bodyPr spcFirstLastPara="1" wrap="square" lIns="99550" tIns="8875" rIns="8875" bIns="8875" anchor="ctr" anchorCtr="0">
              <a:noAutofit/>
            </a:bodyPr>
            <a:lstStyle/>
            <a:p>
              <a:pPr marL="114300" marR="0" lvl="1" indent="-114300" algn="l" rtl="0">
                <a:lnSpc>
                  <a:spcPct val="90000"/>
                </a:lnSpc>
                <a:spcBef>
                  <a:spcPts val="0"/>
                </a:spcBef>
                <a:spcAft>
                  <a:spcPts val="0"/>
                </a:spcAft>
                <a:buClr>
                  <a:srgbClr val="000000"/>
                </a:buClr>
                <a:buSzPts val="1400"/>
                <a:buFont typeface="Arial" panose="020B0604020202020204"/>
                <a:buChar char="•"/>
              </a:pPr>
              <a:r>
                <a:rPr lang="es-PE" sz="1400" b="1" i="0" u="none" strike="noStrike" cap="none">
                  <a:solidFill>
                    <a:srgbClr val="1E4E79"/>
                  </a:solidFill>
                  <a:latin typeface="Arial" panose="020B0604020202020204"/>
                  <a:ea typeface="Arial" panose="020B0604020202020204"/>
                  <a:cs typeface="Arial" panose="020B0604020202020204"/>
                  <a:sym typeface="Arial" panose="020B0604020202020204"/>
                </a:rPr>
                <a:t>USUARIOS DE LOS SERVICIOS DE SALUD</a:t>
              </a:r>
              <a:endParaRPr sz="1400" b="0" i="0" u="none" strike="noStrike" cap="none">
                <a:solidFill>
                  <a:srgbClr val="1E4E79"/>
                </a:solidFill>
                <a:latin typeface="Arial" panose="020B0604020202020204"/>
                <a:ea typeface="Arial" panose="020B0604020202020204"/>
                <a:cs typeface="Arial" panose="020B0604020202020204"/>
                <a:sym typeface="Arial" panose="020B0604020202020204"/>
              </a:endParaRPr>
            </a:p>
            <a:p>
              <a:pPr marL="228600" marR="0" lvl="2" indent="-114300" algn="l" rtl="0">
                <a:lnSpc>
                  <a:spcPct val="90000"/>
                </a:lnSpc>
                <a:spcBef>
                  <a:spcPts val="210"/>
                </a:spcBef>
                <a:spcAft>
                  <a:spcPts val="0"/>
                </a:spcAft>
                <a:buClr>
                  <a:srgbClr val="000000"/>
                </a:buClr>
                <a:buSzPts val="1400"/>
                <a:buFont typeface="Arial" panose="020B0604020202020204"/>
                <a:buChar char="•"/>
              </a:pPr>
              <a:r>
                <a:rPr lang="es-PE" sz="1400" b="0" i="0" u="none" strike="noStrike" cap="none">
                  <a:solidFill>
                    <a:srgbClr val="1E4E79"/>
                  </a:solidFill>
                  <a:latin typeface="Arial" panose="020B0604020202020204"/>
                  <a:ea typeface="Arial" panose="020B0604020202020204"/>
                  <a:cs typeface="Arial" panose="020B0604020202020204"/>
                  <a:sym typeface="Arial" panose="020B0604020202020204"/>
                </a:rPr>
                <a:t>Asegurados, afiliados a IAFAS  ( SOAT , AFOCAT,  SCTR, )</a:t>
              </a:r>
            </a:p>
            <a:p>
              <a:pPr marL="228600" marR="0" lvl="2" indent="-114300" algn="l" rtl="0">
                <a:lnSpc>
                  <a:spcPct val="90000"/>
                </a:lnSpc>
                <a:spcBef>
                  <a:spcPts val="210"/>
                </a:spcBef>
                <a:spcAft>
                  <a:spcPts val="0"/>
                </a:spcAft>
                <a:buClr>
                  <a:srgbClr val="000000"/>
                </a:buClr>
                <a:buSzPts val="1400"/>
                <a:buFont typeface="Arial" panose="020B0604020202020204"/>
                <a:buChar char="•"/>
              </a:pPr>
              <a:r>
                <a:rPr lang="es-PE" sz="1400" b="0" i="0" u="none" strike="noStrike" cap="none">
                  <a:solidFill>
                    <a:srgbClr val="1E4E79"/>
                  </a:solidFill>
                  <a:latin typeface="Arial" panose="020B0604020202020204"/>
                  <a:ea typeface="Arial" panose="020B0604020202020204"/>
                  <a:cs typeface="Arial" panose="020B0604020202020204"/>
                  <a:sym typeface="Arial" panose="020B0604020202020204"/>
                </a:rPr>
                <a:t>Personas usuarias de las IPRESS</a:t>
              </a:r>
            </a:p>
            <a:p>
              <a:pPr marL="228600" marR="0" lvl="2" indent="-114300" algn="l" rtl="0">
                <a:lnSpc>
                  <a:spcPct val="90000"/>
                </a:lnSpc>
                <a:spcBef>
                  <a:spcPts val="210"/>
                </a:spcBef>
                <a:spcAft>
                  <a:spcPts val="0"/>
                </a:spcAft>
                <a:buClr>
                  <a:srgbClr val="000000"/>
                </a:buClr>
                <a:buSzPts val="1400"/>
                <a:buFont typeface="Arial" panose="020B0604020202020204"/>
                <a:buChar char="•"/>
              </a:pPr>
              <a:r>
                <a:rPr lang="es-PE" sz="1400" b="0" i="0" u="none" strike="noStrike" cap="none">
                  <a:solidFill>
                    <a:srgbClr val="1E4E79"/>
                  </a:solidFill>
                  <a:latin typeface="Arial" panose="020B0604020202020204"/>
                  <a:ea typeface="Arial" panose="020B0604020202020204"/>
                  <a:cs typeface="Arial" panose="020B0604020202020204"/>
                  <a:sym typeface="Arial" panose="020B0604020202020204"/>
                </a:rPr>
                <a:t>Profesionales de la Salud</a:t>
              </a:r>
            </a:p>
            <a:p>
              <a:pPr marL="228600" marR="0" lvl="2" indent="-114300" algn="l" rtl="0">
                <a:lnSpc>
                  <a:spcPct val="90000"/>
                </a:lnSpc>
                <a:spcBef>
                  <a:spcPts val="210"/>
                </a:spcBef>
                <a:spcAft>
                  <a:spcPts val="0"/>
                </a:spcAft>
                <a:buClr>
                  <a:srgbClr val="000000"/>
                </a:buClr>
                <a:buSzPts val="1400"/>
                <a:buFont typeface="Arial" panose="020B0604020202020204"/>
                <a:buChar char="•"/>
              </a:pPr>
              <a:r>
                <a:rPr lang="es-PE" sz="1400" b="0" i="0" u="none" strike="noStrike" cap="none">
                  <a:solidFill>
                    <a:srgbClr val="1E4E79"/>
                  </a:solidFill>
                  <a:latin typeface="Arial" panose="020B0604020202020204"/>
                  <a:ea typeface="Arial" panose="020B0604020202020204"/>
                  <a:cs typeface="Arial" panose="020B0604020202020204"/>
                  <a:sym typeface="Arial" panose="020B0604020202020204"/>
                </a:rPr>
                <a:t>Demás usuario de los servicios de salud</a:t>
              </a:r>
              <a:r>
                <a:rPr lang="es-PE" sz="1100" b="0" i="0" u="none" strike="noStrike" cap="none">
                  <a:solidFill>
                    <a:srgbClr val="1E4E79"/>
                  </a:solidFill>
                  <a:latin typeface="Arial" panose="020B0604020202020204"/>
                  <a:ea typeface="Arial" panose="020B0604020202020204"/>
                  <a:cs typeface="Arial" panose="020B0604020202020204"/>
                  <a:sym typeface="Arial" panose="020B0604020202020204"/>
                </a:rPr>
                <a:t>.</a:t>
              </a:r>
              <a:endParaRPr sz="1400" b="0" i="0" u="none" strike="noStrike" cap="none">
                <a:solidFill>
                  <a:srgbClr val="1E4E79"/>
                </a:solidFill>
                <a:latin typeface="Arial" panose="020B0604020202020204"/>
                <a:ea typeface="Arial" panose="020B0604020202020204"/>
                <a:cs typeface="Arial" panose="020B0604020202020204"/>
                <a:sym typeface="Arial" panose="020B0604020202020204"/>
              </a:endParaRPr>
            </a:p>
          </p:txBody>
        </p:sp>
      </p:grpSp>
      <p:cxnSp>
        <p:nvCxnSpPr>
          <p:cNvPr id="396" name="Google Shape;396;p18"/>
          <p:cNvCxnSpPr/>
          <p:nvPr/>
        </p:nvCxnSpPr>
        <p:spPr>
          <a:xfrm>
            <a:off x="778934" y="723294"/>
            <a:ext cx="10573876" cy="36727"/>
          </a:xfrm>
          <a:prstGeom prst="straightConnector1">
            <a:avLst/>
          </a:prstGeom>
          <a:noFill/>
          <a:ln w="9525" cap="rnd" cmpd="sng">
            <a:solidFill>
              <a:srgbClr val="BFBFBF"/>
            </a:solidFill>
            <a:prstDash val="solid"/>
            <a:round/>
            <a:headEnd type="none" w="sm" len="sm"/>
            <a:tailEnd type="none" w="sm" len="sm"/>
          </a:ln>
        </p:spPr>
      </p:cxnSp>
      <p:sp>
        <p:nvSpPr>
          <p:cNvPr id="397" name="Google Shape;397;p18"/>
          <p:cNvSpPr txBox="1"/>
          <p:nvPr/>
        </p:nvSpPr>
        <p:spPr>
          <a:xfrm>
            <a:off x="3182586" y="470988"/>
            <a:ext cx="6460177" cy="504610"/>
          </a:xfrm>
          <a:prstGeom prst="rect">
            <a:avLst/>
          </a:prstGeom>
          <a:solidFill>
            <a:schemeClr val="lt1"/>
          </a:solidFill>
          <a:ln>
            <a:noFill/>
          </a:ln>
        </p:spPr>
        <p:txBody>
          <a:bodyPr spcFirstLastPara="1" wrap="square" lIns="0" tIns="12050" rIns="0" bIns="0" anchor="ctr" anchorCtr="0">
            <a:spAutoFit/>
          </a:bodyPr>
          <a:lstStyle/>
          <a:p>
            <a:pPr marL="12700" marR="0" lvl="0" indent="0" algn="ctr" rtl="0">
              <a:lnSpc>
                <a:spcPct val="100000"/>
              </a:lnSpc>
              <a:spcBef>
                <a:spcPts val="0"/>
              </a:spcBef>
              <a:spcAft>
                <a:spcPts val="0"/>
              </a:spcAft>
              <a:buClr>
                <a:srgbClr val="000000"/>
              </a:buClr>
              <a:buSzPts val="2800"/>
              <a:buFont typeface="Calibri" panose="020F0502020204030204"/>
              <a:buNone/>
            </a:pPr>
            <a:r>
              <a:rPr lang="es-PE" sz="3200" b="1" i="0" u="none" strike="noStrike" cap="none">
                <a:solidFill>
                  <a:srgbClr val="1E4E79"/>
                </a:solidFill>
                <a:latin typeface="Arial Narrow" panose="020B0606020202030204"/>
                <a:ea typeface="Arial Narrow" panose="020B0606020202030204"/>
                <a:cs typeface="Arial Narrow" panose="020B0606020202030204"/>
                <a:sym typeface="Arial Narrow" panose="020B0606020202030204"/>
              </a:rPr>
              <a:t>POBLACIÓN USUARIA DEL CECONAR</a:t>
            </a:r>
          </a:p>
        </p:txBody>
      </p:sp>
      <p:grpSp>
        <p:nvGrpSpPr>
          <p:cNvPr id="398" name="Google Shape;398;p18"/>
          <p:cNvGrpSpPr/>
          <p:nvPr/>
        </p:nvGrpSpPr>
        <p:grpSpPr>
          <a:xfrm>
            <a:off x="0" y="0"/>
            <a:ext cx="1514944" cy="6865938"/>
            <a:chOff x="0" y="1"/>
            <a:chExt cx="1514905" cy="6865317"/>
          </a:xfrm>
        </p:grpSpPr>
        <p:pic>
          <p:nvPicPr>
            <p:cNvPr id="399" name="Google Shape;399;p18"/>
            <p:cNvPicPr preferRelativeResize="0"/>
            <p:nvPr/>
          </p:nvPicPr>
          <p:blipFill rotWithShape="1">
            <a:blip r:embed="rId3"/>
            <a:srcRect/>
            <a:stretch>
              <a:fillRect/>
            </a:stretch>
          </p:blipFill>
          <p:spPr>
            <a:xfrm>
              <a:off x="0" y="1"/>
              <a:ext cx="1514905" cy="1572767"/>
            </a:xfrm>
            <a:prstGeom prst="rect">
              <a:avLst/>
            </a:prstGeom>
            <a:noFill/>
            <a:ln>
              <a:noFill/>
            </a:ln>
          </p:spPr>
        </p:pic>
        <p:pic>
          <p:nvPicPr>
            <p:cNvPr id="400" name="Google Shape;400;p18"/>
            <p:cNvPicPr preferRelativeResize="0"/>
            <p:nvPr/>
          </p:nvPicPr>
          <p:blipFill rotWithShape="1">
            <a:blip r:embed="rId4"/>
            <a:srcRect/>
            <a:stretch>
              <a:fillRect/>
            </a:stretch>
          </p:blipFill>
          <p:spPr>
            <a:xfrm>
              <a:off x="3574" y="5858917"/>
              <a:ext cx="1020944" cy="1006401"/>
            </a:xfrm>
            <a:prstGeom prst="rect">
              <a:avLst/>
            </a:prstGeom>
            <a:noFill/>
            <a:ln>
              <a:noFill/>
            </a:ln>
          </p:spPr>
        </p:pic>
      </p:grpSp>
      <p:pic>
        <p:nvPicPr>
          <p:cNvPr id="401" name="Google Shape;401;p18"/>
          <p:cNvPicPr preferRelativeResize="0"/>
          <p:nvPr/>
        </p:nvPicPr>
        <p:blipFill rotWithShape="1">
          <a:blip r:embed="rId5"/>
          <a:srcRect/>
          <a:stretch>
            <a:fillRect/>
          </a:stretch>
        </p:blipFill>
        <p:spPr>
          <a:xfrm>
            <a:off x="10661928" y="269995"/>
            <a:ext cx="1184451" cy="355757"/>
          </a:xfrm>
          <a:prstGeom prst="rect">
            <a:avLst/>
          </a:prstGeom>
          <a:noFill/>
          <a:ln>
            <a:noFill/>
          </a:ln>
        </p:spPr>
      </p:pic>
    </p:spTree>
  </p:cSld>
  <p:clrMapOvr>
    <a:masterClrMapping/>
  </p:clrMapOvr>
  <p:transition spd="med">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19"/>
          <p:cNvSpPr txBox="1">
            <a:spLocks noGrp="1"/>
          </p:cNvSpPr>
          <p:nvPr>
            <p:ph type="title"/>
          </p:nvPr>
        </p:nvSpPr>
        <p:spPr>
          <a:xfrm>
            <a:off x="2023905" y="285529"/>
            <a:ext cx="8818266" cy="105190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400"/>
              <a:buNone/>
            </a:pPr>
            <a:r>
              <a:rPr lang="es-PE" sz="2400" b="1">
                <a:solidFill>
                  <a:srgbClr val="002060"/>
                </a:solidFill>
                <a:latin typeface="Arial Narrow" panose="020B0606020202030204"/>
                <a:ea typeface="Arial Narrow" panose="020B0606020202030204"/>
                <a:cs typeface="Arial Narrow" panose="020B0606020202030204"/>
                <a:sym typeface="Arial Narrow" panose="020B0606020202030204"/>
              </a:rPr>
              <a:t>CONTROVERSIAS QUE SE PUEDEN SOMETER ANTE EL CECONAR</a:t>
            </a:r>
          </a:p>
        </p:txBody>
      </p:sp>
      <p:sp>
        <p:nvSpPr>
          <p:cNvPr id="407" name="Google Shape;407;p19"/>
          <p:cNvSpPr/>
          <p:nvPr/>
        </p:nvSpPr>
        <p:spPr>
          <a:xfrm>
            <a:off x="1263192" y="1197444"/>
            <a:ext cx="9961438" cy="45719"/>
          </a:xfrm>
          <a:prstGeom prst="rect">
            <a:avLst/>
          </a:prstGeom>
          <a:solidFill>
            <a:srgbClr val="2E75B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grpSp>
        <p:nvGrpSpPr>
          <p:cNvPr id="408" name="Google Shape;408;p19"/>
          <p:cNvGrpSpPr/>
          <p:nvPr/>
        </p:nvGrpSpPr>
        <p:grpSpPr>
          <a:xfrm>
            <a:off x="0" y="0"/>
            <a:ext cx="1514944" cy="6865938"/>
            <a:chOff x="0" y="1"/>
            <a:chExt cx="1514905" cy="6865317"/>
          </a:xfrm>
        </p:grpSpPr>
        <p:pic>
          <p:nvPicPr>
            <p:cNvPr id="409" name="Google Shape;409;p19"/>
            <p:cNvPicPr preferRelativeResize="0"/>
            <p:nvPr/>
          </p:nvPicPr>
          <p:blipFill rotWithShape="1">
            <a:blip r:embed="rId3"/>
            <a:srcRect/>
            <a:stretch>
              <a:fillRect/>
            </a:stretch>
          </p:blipFill>
          <p:spPr>
            <a:xfrm>
              <a:off x="0" y="1"/>
              <a:ext cx="1514905" cy="1572767"/>
            </a:xfrm>
            <a:prstGeom prst="rect">
              <a:avLst/>
            </a:prstGeom>
            <a:noFill/>
            <a:ln>
              <a:noFill/>
            </a:ln>
          </p:spPr>
        </p:pic>
        <p:pic>
          <p:nvPicPr>
            <p:cNvPr id="410" name="Google Shape;410;p19"/>
            <p:cNvPicPr preferRelativeResize="0"/>
            <p:nvPr/>
          </p:nvPicPr>
          <p:blipFill rotWithShape="1">
            <a:blip r:embed="rId4"/>
            <a:srcRect/>
            <a:stretch>
              <a:fillRect/>
            </a:stretch>
          </p:blipFill>
          <p:spPr>
            <a:xfrm>
              <a:off x="3574" y="5858917"/>
              <a:ext cx="1020944" cy="1006401"/>
            </a:xfrm>
            <a:prstGeom prst="rect">
              <a:avLst/>
            </a:prstGeom>
            <a:noFill/>
            <a:ln>
              <a:noFill/>
            </a:ln>
          </p:spPr>
        </p:pic>
      </p:grpSp>
      <p:pic>
        <p:nvPicPr>
          <p:cNvPr id="411" name="Google Shape;411;p19"/>
          <p:cNvPicPr preferRelativeResize="0"/>
          <p:nvPr/>
        </p:nvPicPr>
        <p:blipFill rotWithShape="1">
          <a:blip r:embed="rId5"/>
          <a:srcRect/>
          <a:stretch>
            <a:fillRect/>
          </a:stretch>
        </p:blipFill>
        <p:spPr>
          <a:xfrm>
            <a:off x="10661928" y="269995"/>
            <a:ext cx="1184451" cy="355757"/>
          </a:xfrm>
          <a:prstGeom prst="rect">
            <a:avLst/>
          </a:prstGeom>
          <a:noFill/>
          <a:ln>
            <a:noFill/>
          </a:ln>
        </p:spPr>
      </p:pic>
      <p:sp>
        <p:nvSpPr>
          <p:cNvPr id="412" name="Google Shape;412;p19"/>
          <p:cNvSpPr/>
          <p:nvPr/>
        </p:nvSpPr>
        <p:spPr>
          <a:xfrm>
            <a:off x="1212390" y="1740188"/>
            <a:ext cx="9986839" cy="4847817"/>
          </a:xfrm>
          <a:prstGeom prst="roundRect">
            <a:avLst>
              <a:gd name="adj" fmla="val 16667"/>
            </a:avLst>
          </a:prstGeom>
          <a:solidFill>
            <a:schemeClr val="lt1"/>
          </a:solidFill>
          <a:ln w="25400" cap="flat" cmpd="sng">
            <a:solidFill>
              <a:srgbClr val="42719B"/>
            </a:solidFill>
            <a:prstDash val="solid"/>
            <a:round/>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114300" marR="0" lvl="0" indent="0" algn="just" rtl="0">
              <a:lnSpc>
                <a:spcPct val="100000"/>
              </a:lnSpc>
              <a:spcBef>
                <a:spcPts val="0"/>
              </a:spcBef>
              <a:spcAft>
                <a:spcPts val="0"/>
              </a:spcAft>
              <a:buNone/>
            </a:pPr>
            <a:r>
              <a:rPr lang="es-PE" sz="2400" b="0" i="0" u="none" strike="noStrike" cap="none">
                <a:solidFill>
                  <a:srgbClr val="222A35"/>
                </a:solidFill>
                <a:latin typeface="Arial Narrow" panose="020B0606020202030204"/>
                <a:ea typeface="Arial Narrow" panose="020B0606020202030204"/>
                <a:cs typeface="Arial Narrow" panose="020B0606020202030204"/>
                <a:sym typeface="Arial Narrow" panose="020B0606020202030204"/>
              </a:rPr>
              <a:t>Las controversias que pueden ser sometidas al CECONAR, son todas las que surjan en temas de salud, aseguramiento u otros a fines, </a:t>
            </a:r>
            <a:r>
              <a:rPr lang="es-PE" sz="2400" b="1" i="0" u="none" strike="noStrike" cap="none">
                <a:solidFill>
                  <a:srgbClr val="222A35"/>
                </a:solidFill>
                <a:latin typeface="Arial Narrow" panose="020B0606020202030204"/>
                <a:ea typeface="Arial Narrow" panose="020B0606020202030204"/>
                <a:cs typeface="Arial Narrow" panose="020B0606020202030204"/>
                <a:sym typeface="Arial Narrow" panose="020B0606020202030204"/>
              </a:rPr>
              <a:t>siempre que existan derechos disponibles de las partes,</a:t>
            </a:r>
            <a:r>
              <a:rPr lang="es-PE" sz="2400" b="0" i="0" u="none" strike="noStrike" cap="none">
                <a:solidFill>
                  <a:srgbClr val="222A35"/>
                </a:solidFill>
                <a:latin typeface="Arial Narrow" panose="020B0606020202030204"/>
                <a:ea typeface="Arial Narrow" panose="020B0606020202030204"/>
                <a:cs typeface="Arial Narrow" panose="020B0606020202030204"/>
                <a:sym typeface="Arial Narrow" panose="020B0606020202030204"/>
              </a:rPr>
              <a:t> como es el caso de coberturas de plan de salud, reembolso por gastos de servicios médicos, devolución de pagos por servicios de salud, indemnización derivada de la prestación de servicios de salud, cumplimiento del contrato de servicios de salud, intercambio prestacional, pago de prestaciones de servicios asistenciales, otorgamiento de documentos médicos, cobertura del plan de salud de las EPS, prestaciones de salud y prestaciones económicas derivadas del SOAT, AFOCAT y del SCTR, pago de subsidios, entre otros.</a:t>
            </a:r>
            <a:endParaRPr sz="2400" b="0" i="0" u="none" strike="noStrike" cap="none">
              <a:solidFill>
                <a:schemeClr val="lt1"/>
              </a:solidFill>
              <a:latin typeface="Arial Narrow" panose="020B0606020202030204"/>
              <a:ea typeface="Arial Narrow" panose="020B0606020202030204"/>
              <a:cs typeface="Arial Narrow" panose="020B0606020202030204"/>
              <a:sym typeface="Arial Narrow" panose="020B060602020203020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3"/>
          <p:cNvSpPr txBox="1"/>
          <p:nvPr/>
        </p:nvSpPr>
        <p:spPr>
          <a:xfrm>
            <a:off x="381610" y="472020"/>
            <a:ext cx="11166377" cy="954492"/>
          </a:xfrm>
          <a:prstGeom prst="rect">
            <a:avLst/>
          </a:prstGeom>
          <a:noFill/>
          <a:ln>
            <a:noFill/>
          </a:ln>
        </p:spPr>
        <p:txBody>
          <a:bodyPr spcFirstLastPara="1" wrap="square" lIns="0" tIns="12050" rIns="0" bIns="0" anchor="ctr" anchorCtr="0">
            <a:spAutoFit/>
          </a:bodyPr>
          <a:lstStyle/>
          <a:p>
            <a:pPr marL="0" marR="0" lvl="0" indent="0" algn="ctr" rtl="0">
              <a:lnSpc>
                <a:spcPct val="90000"/>
              </a:lnSpc>
              <a:spcBef>
                <a:spcPts val="0"/>
              </a:spcBef>
              <a:spcAft>
                <a:spcPts val="0"/>
              </a:spcAft>
              <a:buClr>
                <a:schemeClr val="dk1"/>
              </a:buClr>
              <a:buSzPts val="3600"/>
              <a:buFont typeface="Arial Black" panose="020B0A04020102020204"/>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CONCILIACIÓN  ESPECIALIZADA EN SALUD</a:t>
            </a:r>
          </a:p>
          <a:p>
            <a:pPr marL="12700" marR="0" lvl="0" indent="0" algn="l" rtl="0">
              <a:lnSpc>
                <a:spcPct val="100000"/>
              </a:lnSpc>
              <a:spcBef>
                <a:spcPts val="95"/>
              </a:spcBef>
              <a:spcAft>
                <a:spcPts val="0"/>
              </a:spcAft>
              <a:buClr>
                <a:schemeClr val="dk1"/>
              </a:buClr>
              <a:buSzPts val="2800"/>
              <a:buFont typeface="Calibri" panose="020F0502020204030204"/>
              <a:buNone/>
            </a:pPr>
            <a:endParaRPr sz="2800" b="1">
              <a:solidFill>
                <a:srgbClr val="3A3838"/>
              </a:solidFill>
              <a:latin typeface="Calibri" panose="020F0502020204030204"/>
              <a:ea typeface="Calibri" panose="020F0502020204030204"/>
              <a:cs typeface="Calibri" panose="020F0502020204030204"/>
              <a:sym typeface="Calibri" panose="020F0502020204030204"/>
            </a:endParaRPr>
          </a:p>
        </p:txBody>
      </p:sp>
      <p:pic>
        <p:nvPicPr>
          <p:cNvPr id="117" name="Google Shape;117;p3"/>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118" name="Google Shape;118;p3"/>
          <p:cNvPicPr preferRelativeResize="0"/>
          <p:nvPr/>
        </p:nvPicPr>
        <p:blipFill rotWithShape="1">
          <a:blip r:embed="rId4"/>
          <a:srcRect/>
          <a:stretch>
            <a:fillRect/>
          </a:stretch>
        </p:blipFill>
        <p:spPr>
          <a:xfrm>
            <a:off x="5662224" y="6502243"/>
            <a:ext cx="1184451" cy="355757"/>
          </a:xfrm>
          <a:prstGeom prst="rect">
            <a:avLst/>
          </a:prstGeom>
          <a:noFill/>
          <a:ln>
            <a:noFill/>
          </a:ln>
        </p:spPr>
      </p:pic>
      <p:pic>
        <p:nvPicPr>
          <p:cNvPr id="119" name="Google Shape;119;p3"/>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120" name="Google Shape;120;p3"/>
          <p:cNvPicPr preferRelativeResize="0"/>
          <p:nvPr/>
        </p:nvPicPr>
        <p:blipFill rotWithShape="1">
          <a:blip r:embed="rId6"/>
          <a:srcRect/>
          <a:stretch>
            <a:fillRect/>
          </a:stretch>
        </p:blipFill>
        <p:spPr>
          <a:xfrm>
            <a:off x="914076" y="6364181"/>
            <a:ext cx="2048434" cy="493819"/>
          </a:xfrm>
          <a:prstGeom prst="rect">
            <a:avLst/>
          </a:prstGeom>
          <a:noFill/>
          <a:ln>
            <a:noFill/>
          </a:ln>
        </p:spPr>
      </p:pic>
      <p:sp>
        <p:nvSpPr>
          <p:cNvPr id="124" name="Google Shape;124;p3"/>
          <p:cNvSpPr/>
          <p:nvPr/>
        </p:nvSpPr>
        <p:spPr>
          <a:xfrm>
            <a:off x="6356195" y="1881239"/>
            <a:ext cx="4259765" cy="2553776"/>
          </a:xfrm>
          <a:prstGeom prst="roundRect">
            <a:avLst>
              <a:gd name="adj" fmla="val 16667"/>
            </a:avLst>
          </a:prstGeom>
          <a:solidFill>
            <a:schemeClr val="lt1"/>
          </a:solidFill>
          <a:ln w="28575"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s-PE" sz="2000">
                <a:solidFill>
                  <a:schemeClr val="dk1"/>
                </a:solidFill>
                <a:latin typeface="Calibri" panose="020F0502020204030204"/>
                <a:ea typeface="Calibri" panose="020F0502020204030204"/>
                <a:cs typeface="Calibri" panose="020F0502020204030204"/>
                <a:sym typeface="Calibri" panose="020F0502020204030204"/>
              </a:rPr>
              <a:t>En el caso de la conciliación extrajudicial ésta se desarrollará en el marco de Ley de Conciliación y en coordinación con el Ministerio de Justicia y Derechos Humanos como ente rector de la conciliación. </a:t>
            </a:r>
          </a:p>
        </p:txBody>
      </p:sp>
      <p:sp>
        <p:nvSpPr>
          <p:cNvPr id="125" name="Google Shape;125;p3"/>
          <p:cNvSpPr/>
          <p:nvPr/>
        </p:nvSpPr>
        <p:spPr>
          <a:xfrm>
            <a:off x="602165" y="1930169"/>
            <a:ext cx="4962293" cy="2698954"/>
          </a:xfrm>
          <a:prstGeom prst="roundRect">
            <a:avLst>
              <a:gd name="adj" fmla="val 16667"/>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s-PE" sz="2000">
                <a:solidFill>
                  <a:schemeClr val="dk1"/>
                </a:solidFill>
                <a:latin typeface="Calibri" panose="020F0502020204030204"/>
                <a:ea typeface="Calibri" panose="020F0502020204030204"/>
                <a:cs typeface="Calibri" panose="020F0502020204030204"/>
                <a:sym typeface="Calibri" panose="020F0502020204030204"/>
              </a:rPr>
              <a:t>El Centro de Conciliación de la Superintendencia Nacional de Salud es competente para conocer y resolver las controversias que surjan entre los agentes que forman parte del Sistema Nacional de Salud, así como entre estos y los usuarios de los servicios de salud </a:t>
            </a:r>
          </a:p>
        </p:txBody>
      </p:sp>
      <p:sp>
        <p:nvSpPr>
          <p:cNvPr id="126" name="Google Shape;126;p3"/>
          <p:cNvSpPr/>
          <p:nvPr/>
        </p:nvSpPr>
        <p:spPr>
          <a:xfrm>
            <a:off x="4096670" y="5084355"/>
            <a:ext cx="3998660" cy="493819"/>
          </a:xfrm>
          <a:prstGeom prst="roundRect">
            <a:avLst>
              <a:gd name="adj" fmla="val 16667"/>
            </a:avLst>
          </a:prstGeom>
          <a:solidFill>
            <a:srgbClr val="D8E2F3"/>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PE" sz="1800">
                <a:solidFill>
                  <a:schemeClr val="dk1"/>
                </a:solidFill>
                <a:latin typeface="Calibri" panose="020F0502020204030204"/>
                <a:ea typeface="Calibri" panose="020F0502020204030204"/>
                <a:cs typeface="Calibri" panose="020F0502020204030204"/>
                <a:sym typeface="Calibri" panose="020F0502020204030204"/>
              </a:rPr>
              <a:t>Art. 30 D. Leg. 1158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4"/>
          <p:cNvSpPr txBox="1">
            <a:spLocks noGrp="1"/>
          </p:cNvSpPr>
          <p:nvPr>
            <p:ph type="title"/>
          </p:nvPr>
        </p:nvSpPr>
        <p:spPr>
          <a:xfrm>
            <a:off x="1981200" y="591207"/>
            <a:ext cx="8435280" cy="605545"/>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Clr>
                <a:schemeClr val="dk1"/>
              </a:buClr>
              <a:buSzPct val="100000"/>
              <a:buFont typeface="Calibri" panose="020F0502020204030204"/>
              <a:buNone/>
            </a:pPr>
            <a:r>
              <a:rPr lang="es-PE" b="1"/>
              <a:t>Partes en una controversia de salud atendidas en CECONAR</a:t>
            </a:r>
          </a:p>
        </p:txBody>
      </p:sp>
      <p:sp>
        <p:nvSpPr>
          <p:cNvPr id="133" name="Google Shape;133;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898989"/>
              </a:buClr>
              <a:buSzPts val="1200"/>
              <a:buFont typeface="Arial" panose="020B0604020202020204"/>
              <a:buNone/>
            </a:pPr>
            <a:fld id="{00000000-1234-1234-1234-123412341234}" type="slidenum">
              <a:rPr lang="es-PE" sz="1200">
                <a:solidFill>
                  <a:srgbClr val="898989"/>
                </a:solidFill>
                <a:latin typeface="Calibri" panose="020F0502020204030204"/>
                <a:ea typeface="Calibri" panose="020F0502020204030204"/>
                <a:cs typeface="Calibri" panose="020F0502020204030204"/>
                <a:sym typeface="Calibri" panose="020F0502020204030204"/>
              </a:rPr>
              <a:t>15</a:t>
            </a:fld>
            <a:endParaRPr sz="1200">
              <a:solidFill>
                <a:srgbClr val="898989"/>
              </a:solidFill>
              <a:latin typeface="Calibri" panose="020F0502020204030204"/>
              <a:ea typeface="Calibri" panose="020F0502020204030204"/>
              <a:cs typeface="Calibri" panose="020F0502020204030204"/>
              <a:sym typeface="Calibri" panose="020F0502020204030204"/>
            </a:endParaRPr>
          </a:p>
        </p:txBody>
      </p:sp>
      <p:grpSp>
        <p:nvGrpSpPr>
          <p:cNvPr id="134" name="Google Shape;134;p4"/>
          <p:cNvGrpSpPr/>
          <p:nvPr/>
        </p:nvGrpSpPr>
        <p:grpSpPr>
          <a:xfrm>
            <a:off x="3085436" y="1805346"/>
            <a:ext cx="7043012" cy="4534920"/>
            <a:chOff x="0" y="113069"/>
            <a:chExt cx="7043012" cy="4534920"/>
          </a:xfrm>
        </p:grpSpPr>
        <p:sp>
          <p:nvSpPr>
            <p:cNvPr id="135" name="Google Shape;135;p4"/>
            <p:cNvSpPr/>
            <p:nvPr/>
          </p:nvSpPr>
          <p:spPr>
            <a:xfrm>
              <a:off x="0" y="363989"/>
              <a:ext cx="7043012" cy="428400"/>
            </a:xfrm>
            <a:prstGeom prst="rect">
              <a:avLst/>
            </a:prstGeom>
            <a:solidFill>
              <a:schemeClr val="lt1">
                <a:alpha val="89803"/>
              </a:schemeClr>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4"/>
            <p:cNvSpPr/>
            <p:nvPr/>
          </p:nvSpPr>
          <p:spPr>
            <a:xfrm>
              <a:off x="352150" y="113069"/>
              <a:ext cx="5206835" cy="50184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4"/>
            <p:cNvSpPr txBox="1"/>
            <p:nvPr/>
          </p:nvSpPr>
          <p:spPr>
            <a:xfrm>
              <a:off x="376648" y="137567"/>
              <a:ext cx="5157839" cy="452844"/>
            </a:xfrm>
            <a:prstGeom prst="rect">
              <a:avLst/>
            </a:prstGeom>
            <a:noFill/>
            <a:ln>
              <a:noFill/>
            </a:ln>
          </p:spPr>
          <p:txBody>
            <a:bodyPr spcFirstLastPara="1" wrap="square" lIns="186325" tIns="0" rIns="186325"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IAFAS – Públicas y privadas</a:t>
              </a:r>
              <a:endParaRPr sz="18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38" name="Google Shape;138;p4"/>
            <p:cNvSpPr/>
            <p:nvPr/>
          </p:nvSpPr>
          <p:spPr>
            <a:xfrm>
              <a:off x="0" y="1135109"/>
              <a:ext cx="7043012" cy="428400"/>
            </a:xfrm>
            <a:prstGeom prst="rect">
              <a:avLst/>
            </a:prstGeom>
            <a:solidFill>
              <a:schemeClr val="lt1">
                <a:alpha val="89803"/>
              </a:schemeClr>
            </a:solidFill>
            <a:ln w="9525" cap="flat" cmpd="sng">
              <a:solidFill>
                <a:srgbClr val="43A2BE"/>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352150" y="884189"/>
              <a:ext cx="5269398" cy="501840"/>
            </a:xfrm>
            <a:prstGeom prst="roundRect">
              <a:avLst>
                <a:gd name="adj" fmla="val 16667"/>
              </a:avLst>
            </a:prstGeom>
            <a:gradFill>
              <a:gsLst>
                <a:gs pos="0">
                  <a:srgbClr val="A6CCDB"/>
                </a:gs>
                <a:gs pos="50000">
                  <a:srgbClr val="97C3D5"/>
                </a:gs>
                <a:gs pos="100000">
                  <a:srgbClr val="85BCD2"/>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4"/>
            <p:cNvSpPr txBox="1"/>
            <p:nvPr/>
          </p:nvSpPr>
          <p:spPr>
            <a:xfrm>
              <a:off x="376648" y="908687"/>
              <a:ext cx="5220402" cy="452844"/>
            </a:xfrm>
            <a:prstGeom prst="rect">
              <a:avLst/>
            </a:prstGeom>
            <a:noFill/>
            <a:ln>
              <a:noFill/>
            </a:ln>
          </p:spPr>
          <p:txBody>
            <a:bodyPr spcFirstLastPara="1" wrap="square" lIns="186325" tIns="0" rIns="186325"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IPRESS – Públicas y privadas</a:t>
              </a:r>
            </a:p>
          </p:txBody>
        </p:sp>
        <p:sp>
          <p:nvSpPr>
            <p:cNvPr id="141" name="Google Shape;141;p4"/>
            <p:cNvSpPr/>
            <p:nvPr/>
          </p:nvSpPr>
          <p:spPr>
            <a:xfrm>
              <a:off x="0" y="1906229"/>
              <a:ext cx="7043012" cy="428400"/>
            </a:xfrm>
            <a:prstGeom prst="rect">
              <a:avLst/>
            </a:prstGeom>
            <a:solidFill>
              <a:schemeClr val="lt1">
                <a:alpha val="89803"/>
              </a:schemeClr>
            </a:solidFill>
            <a:ln w="9525" cap="flat" cmpd="sng">
              <a:solidFill>
                <a:srgbClr val="43BAA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352150" y="1655309"/>
              <a:ext cx="5269398" cy="501840"/>
            </a:xfrm>
            <a:prstGeom prst="roundRect">
              <a:avLst>
                <a:gd name="adj" fmla="val 16667"/>
              </a:avLst>
            </a:prstGeom>
            <a:gradFill>
              <a:gsLst>
                <a:gs pos="0">
                  <a:srgbClr val="A5D9CE"/>
                </a:gs>
                <a:gs pos="50000">
                  <a:srgbClr val="97D3C6"/>
                </a:gs>
                <a:gs pos="100000">
                  <a:srgbClr val="84D0C0"/>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4"/>
            <p:cNvSpPr txBox="1"/>
            <p:nvPr/>
          </p:nvSpPr>
          <p:spPr>
            <a:xfrm>
              <a:off x="376648" y="1679807"/>
              <a:ext cx="5220402" cy="452844"/>
            </a:xfrm>
            <a:prstGeom prst="rect">
              <a:avLst/>
            </a:prstGeom>
            <a:noFill/>
            <a:ln>
              <a:noFill/>
            </a:ln>
          </p:spPr>
          <p:txBody>
            <a:bodyPr spcFirstLastPara="1" wrap="square" lIns="186325" tIns="0" rIns="186325"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AFOCAT</a:t>
              </a:r>
            </a:p>
          </p:txBody>
        </p:sp>
        <p:sp>
          <p:nvSpPr>
            <p:cNvPr id="144" name="Google Shape;144;p4"/>
            <p:cNvSpPr/>
            <p:nvPr/>
          </p:nvSpPr>
          <p:spPr>
            <a:xfrm>
              <a:off x="0" y="2677349"/>
              <a:ext cx="7043012" cy="428400"/>
            </a:xfrm>
            <a:prstGeom prst="rect">
              <a:avLst/>
            </a:prstGeom>
            <a:solidFill>
              <a:schemeClr val="lt1">
                <a:alpha val="89803"/>
              </a:schemeClr>
            </a:solidFill>
            <a:ln w="9525" cap="flat" cmpd="sng">
              <a:solidFill>
                <a:srgbClr val="44B57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352150" y="2426429"/>
              <a:ext cx="5269398" cy="501840"/>
            </a:xfrm>
            <a:prstGeom prst="roundRect">
              <a:avLst>
                <a:gd name="adj" fmla="val 16667"/>
              </a:avLst>
            </a:prstGeom>
            <a:gradFill>
              <a:gsLst>
                <a:gs pos="0">
                  <a:srgbClr val="A5D7B5"/>
                </a:gs>
                <a:gs pos="50000">
                  <a:srgbClr val="97D1AA"/>
                </a:gs>
                <a:gs pos="100000">
                  <a:srgbClr val="84CE9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txBox="1"/>
            <p:nvPr/>
          </p:nvSpPr>
          <p:spPr>
            <a:xfrm>
              <a:off x="376648" y="2450927"/>
              <a:ext cx="5220402" cy="452844"/>
            </a:xfrm>
            <a:prstGeom prst="rect">
              <a:avLst/>
            </a:prstGeom>
            <a:noFill/>
            <a:ln>
              <a:noFill/>
            </a:ln>
          </p:spPr>
          <p:txBody>
            <a:bodyPr spcFirstLastPara="1" wrap="square" lIns="186325" tIns="0" rIns="186325"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Corredoras de Seguros Médicos</a:t>
              </a:r>
            </a:p>
          </p:txBody>
        </p:sp>
        <p:sp>
          <p:nvSpPr>
            <p:cNvPr id="147" name="Google Shape;147;p4"/>
            <p:cNvSpPr/>
            <p:nvPr/>
          </p:nvSpPr>
          <p:spPr>
            <a:xfrm>
              <a:off x="0" y="3448469"/>
              <a:ext cx="7043012" cy="428400"/>
            </a:xfrm>
            <a:prstGeom prst="rect">
              <a:avLst/>
            </a:prstGeom>
            <a:solidFill>
              <a:schemeClr val="lt1">
                <a:alpha val="89803"/>
              </a:schemeClr>
            </a:solidFill>
            <a:ln w="9525" cap="flat" cmpd="sng">
              <a:solidFill>
                <a:srgbClr val="46AF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4"/>
            <p:cNvSpPr/>
            <p:nvPr/>
          </p:nvSpPr>
          <p:spPr>
            <a:xfrm>
              <a:off x="352150" y="3197549"/>
              <a:ext cx="5269398" cy="501840"/>
            </a:xfrm>
            <a:prstGeom prst="roundRect">
              <a:avLst>
                <a:gd name="adj" fmla="val 16667"/>
              </a:avLst>
            </a:prstGeom>
            <a:gradFill>
              <a:gsLst>
                <a:gs pos="0">
                  <a:srgbClr val="A5D5A5"/>
                </a:gs>
                <a:gs pos="50000">
                  <a:srgbClr val="97CD97"/>
                </a:gs>
                <a:gs pos="100000">
                  <a:srgbClr val="84C984"/>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4"/>
            <p:cNvSpPr txBox="1"/>
            <p:nvPr/>
          </p:nvSpPr>
          <p:spPr>
            <a:xfrm>
              <a:off x="376648" y="3222047"/>
              <a:ext cx="5220402" cy="452844"/>
            </a:xfrm>
            <a:prstGeom prst="rect">
              <a:avLst/>
            </a:prstGeom>
            <a:noFill/>
            <a:ln>
              <a:noFill/>
            </a:ln>
          </p:spPr>
          <p:txBody>
            <a:bodyPr spcFirstLastPara="1" wrap="square" lIns="186325" tIns="0" rIns="186325"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Profesionales de la salud</a:t>
              </a:r>
            </a:p>
          </p:txBody>
        </p:sp>
        <p:sp>
          <p:nvSpPr>
            <p:cNvPr id="150" name="Google Shape;150;p4"/>
            <p:cNvSpPr/>
            <p:nvPr/>
          </p:nvSpPr>
          <p:spPr>
            <a:xfrm>
              <a:off x="0" y="4219589"/>
              <a:ext cx="7043012" cy="428400"/>
            </a:xfrm>
            <a:prstGeom prst="rect">
              <a:avLst/>
            </a:prstGeom>
            <a:solidFill>
              <a:schemeClr val="lt1">
                <a:alpha val="89803"/>
              </a:schemeClr>
            </a:solidFill>
            <a:ln w="9525" cap="flat" cmpd="sng">
              <a:solidFill>
                <a:srgbClr val="6FAA4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4"/>
            <p:cNvSpPr/>
            <p:nvPr/>
          </p:nvSpPr>
          <p:spPr>
            <a:xfrm>
              <a:off x="352150" y="3968669"/>
              <a:ext cx="5269398" cy="501840"/>
            </a:xfrm>
            <a:prstGeom prst="roundRect">
              <a:avLst>
                <a:gd name="adj" fmla="val 16667"/>
              </a:avLst>
            </a:prstGeom>
            <a:gradFill>
              <a:gsLst>
                <a:gs pos="0">
                  <a:srgbClr val="B3D3A4"/>
                </a:gs>
                <a:gs pos="50000">
                  <a:srgbClr val="A7CB97"/>
                </a:gs>
                <a:gs pos="100000">
                  <a:srgbClr val="9AC684"/>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txBox="1"/>
            <p:nvPr/>
          </p:nvSpPr>
          <p:spPr>
            <a:xfrm>
              <a:off x="376648" y="3993167"/>
              <a:ext cx="5220402" cy="452844"/>
            </a:xfrm>
            <a:prstGeom prst="rect">
              <a:avLst/>
            </a:prstGeom>
            <a:noFill/>
            <a:ln>
              <a:noFill/>
            </a:ln>
          </p:spPr>
          <p:txBody>
            <a:bodyPr spcFirstLastPara="1" wrap="square" lIns="186325" tIns="0" rIns="186325"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Usuarios de los servicios de salud</a:t>
              </a:r>
            </a:p>
          </p:txBody>
        </p:sp>
      </p:grpSp>
      <p:sp>
        <p:nvSpPr>
          <p:cNvPr id="153" name="Google Shape;153;p4"/>
          <p:cNvSpPr/>
          <p:nvPr/>
        </p:nvSpPr>
        <p:spPr>
          <a:xfrm>
            <a:off x="2711450" y="2474913"/>
            <a:ext cx="504825" cy="444500"/>
          </a:xfrm>
          <a:prstGeom prst="ellipse">
            <a:avLst/>
          </a:prstGeom>
          <a:solidFill>
            <a:srgbClr val="92D050"/>
          </a:solidFill>
          <a:ln w="12700" cap="flat" cmpd="sng">
            <a:solidFill>
              <a:srgbClr val="7B7B7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54" name="Google Shape;154;p4"/>
          <p:cNvSpPr/>
          <p:nvPr/>
        </p:nvSpPr>
        <p:spPr>
          <a:xfrm>
            <a:off x="2711451" y="1806576"/>
            <a:ext cx="504825" cy="444500"/>
          </a:xfrm>
          <a:prstGeom prst="ellipse">
            <a:avLst/>
          </a:prstGeom>
          <a:solidFill>
            <a:srgbClr val="F7CAAC"/>
          </a:solidFill>
          <a:ln w="12700" cap="flat" cmpd="sng">
            <a:solidFill>
              <a:srgbClr val="F4B0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55" name="Google Shape;155;p4"/>
          <p:cNvSpPr/>
          <p:nvPr/>
        </p:nvSpPr>
        <p:spPr>
          <a:xfrm>
            <a:off x="2711450" y="3188118"/>
            <a:ext cx="504825" cy="446088"/>
          </a:xfrm>
          <a:prstGeom prst="ellipse">
            <a:avLst/>
          </a:prstGeom>
          <a:solidFill>
            <a:srgbClr val="FEE599"/>
          </a:solidFill>
          <a:ln w="12700" cap="flat" cmpd="sng">
            <a:solidFill>
              <a:srgbClr val="FFD96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56" name="Google Shape;156;p4"/>
          <p:cNvSpPr/>
          <p:nvPr/>
        </p:nvSpPr>
        <p:spPr>
          <a:xfrm>
            <a:off x="2673551" y="3884847"/>
            <a:ext cx="504825" cy="444500"/>
          </a:xfrm>
          <a:prstGeom prst="ellipse">
            <a:avLst/>
          </a:prstGeom>
          <a:solidFill>
            <a:srgbClr val="B3C6E7"/>
          </a:solidFill>
          <a:ln w="12700" cap="flat" cmpd="sng">
            <a:solidFill>
              <a:srgbClr val="8DA9D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57" name="Google Shape;157;p4"/>
          <p:cNvSpPr/>
          <p:nvPr/>
        </p:nvSpPr>
        <p:spPr>
          <a:xfrm>
            <a:off x="2673551" y="4596841"/>
            <a:ext cx="504825" cy="446088"/>
          </a:xfrm>
          <a:prstGeom prst="ellipse">
            <a:avLst/>
          </a:prstGeom>
          <a:solidFill>
            <a:srgbClr val="C4E0B2"/>
          </a:solidFill>
          <a:ln w="12700" cap="flat" cmpd="sng">
            <a:solidFill>
              <a:srgbClr val="A8D08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58" name="Google Shape;158;p4"/>
          <p:cNvSpPr/>
          <p:nvPr/>
        </p:nvSpPr>
        <p:spPr>
          <a:xfrm>
            <a:off x="2673551" y="5267977"/>
            <a:ext cx="504825" cy="444500"/>
          </a:xfrm>
          <a:prstGeom prst="ellipse">
            <a:avLst/>
          </a:prstGeom>
          <a:solidFill>
            <a:srgbClr val="F7CAAC"/>
          </a:solidFill>
          <a:ln w="12700" cap="flat" cmpd="sng">
            <a:solidFill>
              <a:srgbClr val="F4B0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59" name="Google Shape;159;p4"/>
          <p:cNvSpPr/>
          <p:nvPr/>
        </p:nvSpPr>
        <p:spPr>
          <a:xfrm>
            <a:off x="2711451" y="5949950"/>
            <a:ext cx="504825" cy="444500"/>
          </a:xfrm>
          <a:prstGeom prst="ellipse">
            <a:avLst/>
          </a:prstGeom>
          <a:solidFill>
            <a:srgbClr val="92D050"/>
          </a:solidFill>
          <a:ln w="12700" cap="flat" cmpd="sng">
            <a:solidFill>
              <a:srgbClr val="7B7B7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pic>
        <p:nvPicPr>
          <p:cNvPr id="160" name="Google Shape;160;p4"/>
          <p:cNvPicPr preferRelativeResize="0"/>
          <p:nvPr/>
        </p:nvPicPr>
        <p:blipFill rotWithShape="1">
          <a:blip r:embed="rId3"/>
          <a:srcRect/>
          <a:stretch>
            <a:fillRect/>
          </a:stretch>
        </p:blipFill>
        <p:spPr>
          <a:xfrm>
            <a:off x="10661928" y="269995"/>
            <a:ext cx="1184451" cy="355757"/>
          </a:xfrm>
          <a:prstGeom prst="rect">
            <a:avLst/>
          </a:prstGeom>
          <a:noFill/>
          <a:ln>
            <a:noFill/>
          </a:ln>
        </p:spPr>
      </p:pic>
      <p:pic>
        <p:nvPicPr>
          <p:cNvPr id="161" name="Google Shape;161;p4"/>
          <p:cNvPicPr preferRelativeResize="0"/>
          <p:nvPr/>
        </p:nvPicPr>
        <p:blipFill rotWithShape="1">
          <a:blip r:embed="rId4"/>
          <a:srcRect/>
          <a:stretch>
            <a:fillRect/>
          </a:stretch>
        </p:blipFill>
        <p:spPr>
          <a:xfrm>
            <a:off x="0" y="6039261"/>
            <a:ext cx="763221" cy="818739"/>
          </a:xfrm>
          <a:prstGeom prst="rect">
            <a:avLst/>
          </a:prstGeom>
          <a:noFill/>
          <a:ln>
            <a:noFill/>
          </a:ln>
        </p:spPr>
      </p:pic>
      <p:pic>
        <p:nvPicPr>
          <p:cNvPr id="162" name="Google Shape;162;p4"/>
          <p:cNvPicPr preferRelativeResize="0"/>
          <p:nvPr/>
        </p:nvPicPr>
        <p:blipFill rotWithShape="1">
          <a:blip r:embed="rId5"/>
          <a:srcRect/>
          <a:stretch>
            <a:fillRect/>
          </a:stretch>
        </p:blipFill>
        <p:spPr>
          <a:xfrm>
            <a:off x="937026" y="6364181"/>
            <a:ext cx="2048434" cy="49381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5"/>
          <p:cNvSpPr txBox="1"/>
          <p:nvPr/>
        </p:nvSpPr>
        <p:spPr>
          <a:xfrm>
            <a:off x="2391218" y="80084"/>
            <a:ext cx="7400917" cy="501569"/>
          </a:xfrm>
          <a:prstGeom prst="rect">
            <a:avLst/>
          </a:prstGeom>
          <a:noFill/>
          <a:ln w="9525" cap="flat" cmpd="sng">
            <a:solidFill>
              <a:srgbClr val="7DEFFB"/>
            </a:solidFill>
            <a:prstDash val="solid"/>
            <a:round/>
            <a:headEnd type="none" w="sm" len="sm"/>
            <a:tailEnd type="none" w="sm" len="sm"/>
          </a:ln>
        </p:spPr>
        <p:txBody>
          <a:bodyPr spcFirstLastPara="1" wrap="square" lIns="0" tIns="9025" rIns="0" bIns="0" anchor="ctr" anchorCtr="0">
            <a:spAutoFit/>
          </a:bodyPr>
          <a:lstStyle/>
          <a:p>
            <a:pPr marL="9525" marR="0" lvl="0" indent="0" algn="ctr" rtl="0">
              <a:spcBef>
                <a:spcPts val="0"/>
              </a:spcBef>
              <a:spcAft>
                <a:spcPts val="0"/>
              </a:spcAft>
              <a:buNone/>
            </a:pPr>
            <a:r>
              <a:rPr lang="es-PE" sz="3200" b="1">
                <a:solidFill>
                  <a:srgbClr val="1F3864"/>
                </a:solidFill>
                <a:latin typeface="Calibri" panose="020F0502020204030204"/>
                <a:ea typeface="Calibri" panose="020F0502020204030204"/>
                <a:cs typeface="Calibri" panose="020F0502020204030204"/>
                <a:sym typeface="Calibri" panose="020F0502020204030204"/>
              </a:rPr>
              <a:t>POBLACIÓN USUARIA DE CECONAR</a:t>
            </a:r>
          </a:p>
        </p:txBody>
      </p:sp>
      <p:grpSp>
        <p:nvGrpSpPr>
          <p:cNvPr id="171" name="Google Shape;171;p5"/>
          <p:cNvGrpSpPr/>
          <p:nvPr/>
        </p:nvGrpSpPr>
        <p:grpSpPr>
          <a:xfrm>
            <a:off x="3338772" y="972484"/>
            <a:ext cx="5570647" cy="5250444"/>
            <a:chOff x="1575010" y="-152260"/>
            <a:chExt cx="5570647" cy="5250444"/>
          </a:xfrm>
        </p:grpSpPr>
        <p:sp>
          <p:nvSpPr>
            <p:cNvPr id="172" name="Google Shape;172;p5"/>
            <p:cNvSpPr/>
            <p:nvPr/>
          </p:nvSpPr>
          <p:spPr>
            <a:xfrm>
              <a:off x="3788274" y="2511"/>
              <a:ext cx="1076168" cy="604855"/>
            </a:xfrm>
            <a:prstGeom prst="roundRect">
              <a:avLst>
                <a:gd name="adj" fmla="val 16667"/>
              </a:avLst>
            </a:prstGeom>
            <a:solidFill>
              <a:schemeClr val="lt1"/>
            </a:solidFill>
            <a:ln w="9525" cap="flat" cmpd="sng">
              <a:solidFill>
                <a:srgbClr val="00B0F0"/>
              </a:solidFill>
              <a:prstDash val="solid"/>
              <a:round/>
              <a:headEnd type="none" w="sm" len="sm"/>
              <a:tailEnd type="none" w="sm" len="sm"/>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5"/>
            <p:cNvSpPr txBox="1"/>
            <p:nvPr/>
          </p:nvSpPr>
          <p:spPr>
            <a:xfrm>
              <a:off x="3817801" y="32038"/>
              <a:ext cx="1017114" cy="545801"/>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None/>
              </a:pPr>
              <a:r>
                <a:rPr lang="es-PE" sz="1000" b="1">
                  <a:solidFill>
                    <a:srgbClr val="1F3864"/>
                  </a:solidFill>
                  <a:latin typeface="Calibri" panose="020F0502020204030204"/>
                  <a:ea typeface="Calibri" panose="020F0502020204030204"/>
                  <a:cs typeface="Calibri" panose="020F0502020204030204"/>
                  <a:sym typeface="Calibri" panose="020F0502020204030204"/>
                </a:rPr>
                <a:t>TRABAJADORES MINEROS</a:t>
              </a:r>
            </a:p>
          </p:txBody>
        </p:sp>
        <p:sp>
          <p:nvSpPr>
            <p:cNvPr id="174" name="Google Shape;174;p5"/>
            <p:cNvSpPr/>
            <p:nvPr/>
          </p:nvSpPr>
          <p:spPr>
            <a:xfrm>
              <a:off x="2005017" y="304939"/>
              <a:ext cx="4642682" cy="4642682"/>
            </a:xfrm>
            <a:custGeom>
              <a:avLst/>
              <a:gdLst/>
              <a:ahLst/>
              <a:cxnLst/>
              <a:rect l="l" t="t" r="r" b="b"/>
              <a:pathLst>
                <a:path w="120000" h="120000" extrusionOk="0">
                  <a:moveTo>
                    <a:pt x="74039" y="1666"/>
                  </a:moveTo>
                  <a:lnTo>
                    <a:pt x="74039" y="1666"/>
                  </a:lnTo>
                  <a:cubicBezTo>
                    <a:pt x="78340" y="2701"/>
                    <a:pt x="82513" y="4209"/>
                    <a:pt x="86482" y="6161"/>
                  </a:cubicBezTo>
                </a:path>
              </a:pathLst>
            </a:custGeom>
            <a:noFill/>
            <a:ln w="9525" cap="flat" cmpd="sng">
              <a:solidFill>
                <a:schemeClr val="accent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5"/>
            <p:cNvSpPr/>
            <p:nvPr/>
          </p:nvSpPr>
          <p:spPr>
            <a:xfrm>
              <a:off x="5353214" y="545602"/>
              <a:ext cx="930547" cy="604855"/>
            </a:xfrm>
            <a:prstGeom prst="roundRect">
              <a:avLst>
                <a:gd name="adj" fmla="val 16667"/>
              </a:avLst>
            </a:prstGeom>
            <a:solidFill>
              <a:schemeClr val="lt1"/>
            </a:solidFill>
            <a:ln w="9525" cap="flat" cmpd="sng">
              <a:solidFill>
                <a:srgbClr val="00B050"/>
              </a:solidFill>
              <a:prstDash val="solid"/>
              <a:round/>
              <a:headEnd type="none" w="sm" len="sm"/>
              <a:tailEnd type="none" w="sm" len="sm"/>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5"/>
            <p:cNvSpPr txBox="1"/>
            <p:nvPr/>
          </p:nvSpPr>
          <p:spPr>
            <a:xfrm>
              <a:off x="5382741" y="575129"/>
              <a:ext cx="871493" cy="545801"/>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s-PE" sz="900" b="1">
                  <a:solidFill>
                    <a:srgbClr val="1F3864"/>
                  </a:solidFill>
                  <a:latin typeface="Calibri" panose="020F0502020204030204"/>
                  <a:ea typeface="Calibri" panose="020F0502020204030204"/>
                  <a:cs typeface="Calibri" panose="020F0502020204030204"/>
                  <a:sym typeface="Calibri" panose="020F0502020204030204"/>
                </a:rPr>
                <a:t>VÍCTIMAS DE ACCIDENTES DE TRÁNSITO</a:t>
              </a:r>
            </a:p>
          </p:txBody>
        </p:sp>
        <p:sp>
          <p:nvSpPr>
            <p:cNvPr id="177" name="Google Shape;177;p5"/>
            <p:cNvSpPr/>
            <p:nvPr/>
          </p:nvSpPr>
          <p:spPr>
            <a:xfrm>
              <a:off x="1896517" y="162329"/>
              <a:ext cx="4642682" cy="4642682"/>
            </a:xfrm>
            <a:custGeom>
              <a:avLst/>
              <a:gdLst/>
              <a:ahLst/>
              <a:cxnLst/>
              <a:rect l="l" t="t" r="r" b="b"/>
              <a:pathLst>
                <a:path w="120000" h="120000" extrusionOk="0">
                  <a:moveTo>
                    <a:pt x="109244" y="25721"/>
                  </a:moveTo>
                  <a:cubicBezTo>
                    <a:pt x="113389" y="31675"/>
                    <a:pt x="116419" y="38332"/>
                    <a:pt x="118189" y="45368"/>
                  </a:cubicBezTo>
                </a:path>
              </a:pathLst>
            </a:custGeom>
            <a:noFill/>
            <a:ln w="9525" cap="flat" cmpd="sng">
              <a:solidFill>
                <a:srgbClr val="DBF7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5"/>
            <p:cNvSpPr/>
            <p:nvPr/>
          </p:nvSpPr>
          <p:spPr>
            <a:xfrm>
              <a:off x="6081995" y="1925811"/>
              <a:ext cx="930547" cy="604855"/>
            </a:xfrm>
            <a:prstGeom prst="roundRect">
              <a:avLst>
                <a:gd name="adj" fmla="val 16667"/>
              </a:avLst>
            </a:prstGeom>
            <a:solidFill>
              <a:schemeClr val="lt1"/>
            </a:solidFill>
            <a:ln w="9525" cap="flat" cmpd="sng">
              <a:solidFill>
                <a:srgbClr val="00B0F0"/>
              </a:solidFill>
              <a:prstDash val="solid"/>
              <a:round/>
              <a:headEnd type="none" w="sm" len="sm"/>
              <a:tailEnd type="none" w="sm" len="sm"/>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5"/>
            <p:cNvSpPr txBox="1"/>
            <p:nvPr/>
          </p:nvSpPr>
          <p:spPr>
            <a:xfrm>
              <a:off x="6111522" y="1955338"/>
              <a:ext cx="871493" cy="545801"/>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None/>
              </a:pPr>
              <a:r>
                <a:rPr lang="es-PE" sz="1000" b="1">
                  <a:solidFill>
                    <a:srgbClr val="1F3864"/>
                  </a:solidFill>
                  <a:latin typeface="Calibri" panose="020F0502020204030204"/>
                  <a:ea typeface="Calibri" panose="020F0502020204030204"/>
                  <a:cs typeface="Calibri" panose="020F0502020204030204"/>
                  <a:sym typeface="Calibri" panose="020F0502020204030204"/>
                </a:rPr>
                <a:t>IPRESS</a:t>
              </a:r>
            </a:p>
          </p:txBody>
        </p:sp>
        <p:sp>
          <p:nvSpPr>
            <p:cNvPr id="180" name="Google Shape;180;p5"/>
            <p:cNvSpPr/>
            <p:nvPr/>
          </p:nvSpPr>
          <p:spPr>
            <a:xfrm>
              <a:off x="1951037" y="455502"/>
              <a:ext cx="4642682" cy="4642682"/>
            </a:xfrm>
            <a:custGeom>
              <a:avLst/>
              <a:gdLst/>
              <a:ahLst/>
              <a:cxnLst/>
              <a:rect l="l" t="t" r="r" b="b"/>
              <a:pathLst>
                <a:path w="120000" h="120000" extrusionOk="0">
                  <a:moveTo>
                    <a:pt x="119687" y="53884"/>
                  </a:moveTo>
                  <a:lnTo>
                    <a:pt x="119687" y="53884"/>
                  </a:lnTo>
                  <a:cubicBezTo>
                    <a:pt x="120521" y="62025"/>
                    <a:pt x="119681" y="70251"/>
                    <a:pt x="117219" y="78056"/>
                  </a:cubicBezTo>
                </a:path>
              </a:pathLst>
            </a:custGeom>
            <a:noFill/>
            <a:ln w="9525" cap="flat" cmpd="sng">
              <a:solidFill>
                <a:srgbClr val="85F01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5"/>
            <p:cNvSpPr/>
            <p:nvPr/>
          </p:nvSpPr>
          <p:spPr>
            <a:xfrm>
              <a:off x="5871425" y="3484523"/>
              <a:ext cx="930547" cy="604855"/>
            </a:xfrm>
            <a:prstGeom prst="roundRect">
              <a:avLst>
                <a:gd name="adj" fmla="val 16667"/>
              </a:avLst>
            </a:prstGeom>
            <a:solidFill>
              <a:schemeClr val="lt1"/>
            </a:solidFill>
            <a:ln w="9525" cap="flat" cmpd="sng">
              <a:solidFill>
                <a:srgbClr val="A797ED"/>
              </a:solidFill>
              <a:prstDash val="solid"/>
              <a:round/>
              <a:headEnd type="none" w="sm" len="sm"/>
              <a:tailEnd type="none" w="sm" len="sm"/>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5"/>
            <p:cNvSpPr txBox="1"/>
            <p:nvPr/>
          </p:nvSpPr>
          <p:spPr>
            <a:xfrm>
              <a:off x="5900952" y="3514050"/>
              <a:ext cx="871493" cy="545801"/>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None/>
              </a:pPr>
              <a:r>
                <a:rPr lang="es-PE" sz="1000" b="1">
                  <a:solidFill>
                    <a:srgbClr val="1F3864"/>
                  </a:solidFill>
                  <a:latin typeface="Calibri" panose="020F0502020204030204"/>
                  <a:ea typeface="Calibri" panose="020F0502020204030204"/>
                  <a:cs typeface="Calibri" panose="020F0502020204030204"/>
                  <a:sym typeface="Calibri" panose="020F0502020204030204"/>
                </a:rPr>
                <a:t>IAFAS</a:t>
              </a:r>
            </a:p>
          </p:txBody>
        </p:sp>
        <p:sp>
          <p:nvSpPr>
            <p:cNvPr id="183" name="Google Shape;183;p5"/>
            <p:cNvSpPr/>
            <p:nvPr/>
          </p:nvSpPr>
          <p:spPr>
            <a:xfrm>
              <a:off x="2502975" y="-152260"/>
              <a:ext cx="4642682" cy="4642682"/>
            </a:xfrm>
            <a:custGeom>
              <a:avLst/>
              <a:gdLst/>
              <a:ahLst/>
              <a:cxnLst/>
              <a:rect l="l" t="t" r="r" b="b"/>
              <a:pathLst>
                <a:path w="120000" h="120000" extrusionOk="0">
                  <a:moveTo>
                    <a:pt x="93581" y="109723"/>
                  </a:moveTo>
                  <a:lnTo>
                    <a:pt x="93581" y="109723"/>
                  </a:lnTo>
                  <a:cubicBezTo>
                    <a:pt x="89296" y="112617"/>
                    <a:pt x="84654" y="114945"/>
                    <a:pt x="79772" y="116649"/>
                  </a:cubicBezTo>
                </a:path>
              </a:pathLst>
            </a:custGeom>
            <a:noFill/>
            <a:ln w="9525" cap="flat" cmpd="sng">
              <a:solidFill>
                <a:srgbClr val="3AE91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5"/>
            <p:cNvSpPr/>
            <p:nvPr/>
          </p:nvSpPr>
          <p:spPr>
            <a:xfrm>
              <a:off x="4652958" y="4316022"/>
              <a:ext cx="930547" cy="604855"/>
            </a:xfrm>
            <a:prstGeom prst="roundRect">
              <a:avLst>
                <a:gd name="adj" fmla="val 16667"/>
              </a:avLst>
            </a:prstGeom>
            <a:solidFill>
              <a:schemeClr val="lt1"/>
            </a:solidFill>
            <a:ln w="9525" cap="flat" cmpd="sng">
              <a:solidFill>
                <a:srgbClr val="00B050"/>
              </a:solidFill>
              <a:prstDash val="solid"/>
              <a:round/>
              <a:headEnd type="none" w="sm" len="sm"/>
              <a:tailEnd type="none" w="sm" len="sm"/>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5"/>
            <p:cNvSpPr txBox="1"/>
            <p:nvPr/>
          </p:nvSpPr>
          <p:spPr>
            <a:xfrm>
              <a:off x="4682485" y="4345549"/>
              <a:ext cx="871493" cy="545801"/>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None/>
              </a:pPr>
              <a:r>
                <a:rPr lang="es-PE" sz="1000" b="1">
                  <a:solidFill>
                    <a:srgbClr val="1F3864"/>
                  </a:solidFill>
                  <a:latin typeface="Calibri" panose="020F0502020204030204"/>
                  <a:ea typeface="Calibri" panose="020F0502020204030204"/>
                  <a:cs typeface="Calibri" panose="020F0502020204030204"/>
                  <a:sym typeface="Calibri" panose="020F0502020204030204"/>
                </a:rPr>
                <a:t>SOAT</a:t>
              </a:r>
            </a:p>
          </p:txBody>
        </p:sp>
        <p:sp>
          <p:nvSpPr>
            <p:cNvPr id="186" name="Google Shape;186;p5"/>
            <p:cNvSpPr/>
            <p:nvPr/>
          </p:nvSpPr>
          <p:spPr>
            <a:xfrm>
              <a:off x="2036377" y="121207"/>
              <a:ext cx="4642682" cy="4642682"/>
            </a:xfrm>
            <a:custGeom>
              <a:avLst/>
              <a:gdLst/>
              <a:ahLst/>
              <a:cxnLst/>
              <a:rect l="l" t="t" r="r" b="b"/>
              <a:pathLst>
                <a:path w="120000" h="120000" extrusionOk="0">
                  <a:moveTo>
                    <a:pt x="67489" y="119531"/>
                  </a:moveTo>
                  <a:cubicBezTo>
                    <a:pt x="62832" y="120117"/>
                    <a:pt x="58123" y="120154"/>
                    <a:pt x="53457" y="119642"/>
                  </a:cubicBezTo>
                </a:path>
              </a:pathLst>
            </a:custGeom>
            <a:noFill/>
            <a:ln w="9525" cap="flat" cmpd="sng">
              <a:solidFill>
                <a:srgbClr val="21E1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3168545" y="4343713"/>
              <a:ext cx="930547" cy="604855"/>
            </a:xfrm>
            <a:prstGeom prst="roundRect">
              <a:avLst>
                <a:gd name="adj" fmla="val 16667"/>
              </a:avLst>
            </a:prstGeom>
            <a:solidFill>
              <a:schemeClr val="lt1"/>
            </a:solidFill>
            <a:ln w="9525" cap="flat" cmpd="sng">
              <a:solidFill>
                <a:srgbClr val="FF0000"/>
              </a:solidFill>
              <a:prstDash val="solid"/>
              <a:round/>
              <a:headEnd type="none" w="sm" len="sm"/>
              <a:tailEnd type="none" w="sm" len="sm"/>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txBox="1"/>
            <p:nvPr/>
          </p:nvSpPr>
          <p:spPr>
            <a:xfrm>
              <a:off x="3198072" y="4373240"/>
              <a:ext cx="871493" cy="545801"/>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None/>
              </a:pPr>
              <a:r>
                <a:rPr lang="es-PE" sz="1000" b="1">
                  <a:solidFill>
                    <a:srgbClr val="1F3864"/>
                  </a:solidFill>
                  <a:latin typeface="Calibri" panose="020F0502020204030204"/>
                  <a:ea typeface="Calibri" panose="020F0502020204030204"/>
                  <a:cs typeface="Calibri" panose="020F0502020204030204"/>
                  <a:sym typeface="Calibri" panose="020F0502020204030204"/>
                </a:rPr>
                <a:t>AFOCAT</a:t>
              </a:r>
            </a:p>
          </p:txBody>
        </p:sp>
        <p:sp>
          <p:nvSpPr>
            <p:cNvPr id="189" name="Google Shape;189;p5"/>
            <p:cNvSpPr/>
            <p:nvPr/>
          </p:nvSpPr>
          <p:spPr>
            <a:xfrm>
              <a:off x="1957323" y="60381"/>
              <a:ext cx="4642682" cy="4642682"/>
            </a:xfrm>
            <a:custGeom>
              <a:avLst/>
              <a:gdLst/>
              <a:ahLst/>
              <a:cxnLst/>
              <a:rect l="l" t="t" r="r" b="b"/>
              <a:pathLst>
                <a:path w="120000" h="120000" extrusionOk="0">
                  <a:moveTo>
                    <a:pt x="31091" y="112577"/>
                  </a:moveTo>
                  <a:lnTo>
                    <a:pt x="31091" y="112577"/>
                  </a:lnTo>
                  <a:cubicBezTo>
                    <a:pt x="23997" y="108677"/>
                    <a:pt x="17766" y="103381"/>
                    <a:pt x="12773" y="97009"/>
                  </a:cubicBezTo>
                </a:path>
              </a:pathLst>
            </a:custGeom>
            <a:noFill/>
            <a:ln w="9525" cap="flat" cmpd="sng">
              <a:solidFill>
                <a:srgbClr val="2AD98B"/>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1722976" y="3201223"/>
              <a:ext cx="1127990" cy="604855"/>
            </a:xfrm>
            <a:prstGeom prst="roundRect">
              <a:avLst>
                <a:gd name="adj" fmla="val 16667"/>
              </a:avLst>
            </a:prstGeom>
            <a:solidFill>
              <a:schemeClr val="lt1"/>
            </a:solidFill>
            <a:ln w="9525" cap="flat" cmpd="sng">
              <a:solidFill>
                <a:srgbClr val="F62ACA"/>
              </a:solidFill>
              <a:prstDash val="solid"/>
              <a:round/>
              <a:headEnd type="none" w="sm" len="sm"/>
              <a:tailEnd type="none" w="sm" len="sm"/>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txBox="1"/>
            <p:nvPr/>
          </p:nvSpPr>
          <p:spPr>
            <a:xfrm>
              <a:off x="1752503" y="3230750"/>
              <a:ext cx="1068936" cy="545801"/>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None/>
              </a:pPr>
              <a:r>
                <a:rPr lang="es-PE" sz="1000" b="1">
                  <a:solidFill>
                    <a:srgbClr val="1F3864"/>
                  </a:solidFill>
                  <a:latin typeface="Calibri" panose="020F0502020204030204"/>
                  <a:ea typeface="Calibri" panose="020F0502020204030204"/>
                  <a:cs typeface="Calibri" panose="020F0502020204030204"/>
                  <a:sym typeface="Calibri" panose="020F0502020204030204"/>
                </a:rPr>
                <a:t>PROFESIONALES DE LA SALUD</a:t>
              </a:r>
            </a:p>
          </p:txBody>
        </p:sp>
        <p:sp>
          <p:nvSpPr>
            <p:cNvPr id="192" name="Google Shape;192;p5"/>
            <p:cNvSpPr/>
            <p:nvPr/>
          </p:nvSpPr>
          <p:spPr>
            <a:xfrm>
              <a:off x="1995070" y="-32732"/>
              <a:ext cx="4642682" cy="4642682"/>
            </a:xfrm>
            <a:custGeom>
              <a:avLst/>
              <a:gdLst/>
              <a:ahLst/>
              <a:cxnLst/>
              <a:rect l="l" t="t" r="r" b="b"/>
              <a:pathLst>
                <a:path w="120000" h="120000" extrusionOk="0">
                  <a:moveTo>
                    <a:pt x="4761" y="83423"/>
                  </a:moveTo>
                  <a:cubicBezTo>
                    <a:pt x="2448" y="77967"/>
                    <a:pt x="955" y="72199"/>
                    <a:pt x="333" y="66306"/>
                  </a:cubicBezTo>
                </a:path>
              </a:pathLst>
            </a:custGeom>
            <a:noFill/>
            <a:ln w="9525" cap="flat" cmpd="sng">
              <a:solidFill>
                <a:srgbClr val="31D2C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5"/>
            <p:cNvSpPr/>
            <p:nvPr/>
          </p:nvSpPr>
          <p:spPr>
            <a:xfrm>
              <a:off x="1575010" y="1920756"/>
              <a:ext cx="930547" cy="604855"/>
            </a:xfrm>
            <a:prstGeom prst="roundRect">
              <a:avLst>
                <a:gd name="adj" fmla="val 16667"/>
              </a:avLst>
            </a:prstGeom>
            <a:solidFill>
              <a:schemeClr val="lt1"/>
            </a:solidFill>
            <a:ln w="9525" cap="flat" cmpd="sng">
              <a:solidFill>
                <a:srgbClr val="548135"/>
              </a:solidFill>
              <a:prstDash val="solid"/>
              <a:round/>
              <a:headEnd type="none" w="sm" len="sm"/>
              <a:tailEnd type="none" w="sm" len="sm"/>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txBox="1"/>
            <p:nvPr/>
          </p:nvSpPr>
          <p:spPr>
            <a:xfrm>
              <a:off x="1604537" y="1950283"/>
              <a:ext cx="871493" cy="545801"/>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s-PE" sz="900" b="1">
                  <a:solidFill>
                    <a:srgbClr val="1F3864"/>
                  </a:solidFill>
                  <a:latin typeface="Calibri" panose="020F0502020204030204"/>
                  <a:ea typeface="Calibri" panose="020F0502020204030204"/>
                  <a:cs typeface="Calibri" panose="020F0502020204030204"/>
                  <a:sym typeface="Calibri" panose="020F0502020204030204"/>
                </a:rPr>
                <a:t>USUARIOS DEL SERVICIO DE SALUD</a:t>
              </a:r>
            </a:p>
          </p:txBody>
        </p:sp>
        <p:sp>
          <p:nvSpPr>
            <p:cNvPr id="195" name="Google Shape;195;p5"/>
            <p:cNvSpPr/>
            <p:nvPr/>
          </p:nvSpPr>
          <p:spPr>
            <a:xfrm>
              <a:off x="2005017" y="304939"/>
              <a:ext cx="4642682" cy="4642682"/>
            </a:xfrm>
            <a:custGeom>
              <a:avLst/>
              <a:gdLst/>
              <a:ahLst/>
              <a:cxnLst/>
              <a:rect l="l" t="t" r="r" b="b"/>
              <a:pathLst>
                <a:path w="120000" h="120000" extrusionOk="0">
                  <a:moveTo>
                    <a:pt x="2908" y="41548"/>
                  </a:moveTo>
                  <a:lnTo>
                    <a:pt x="2908" y="41548"/>
                  </a:lnTo>
                  <a:cubicBezTo>
                    <a:pt x="5206" y="34436"/>
                    <a:pt x="8814" y="27816"/>
                    <a:pt x="13543" y="22029"/>
                  </a:cubicBezTo>
                </a:path>
              </a:pathLst>
            </a:custGeom>
            <a:noFill/>
            <a:ln w="9525" cap="flat" cmpd="sng">
              <a:solidFill>
                <a:srgbClr val="3AA2CB"/>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a:off x="2368955" y="545602"/>
              <a:ext cx="930547" cy="604855"/>
            </a:xfrm>
            <a:prstGeom prst="roundRect">
              <a:avLst>
                <a:gd name="adj" fmla="val 16667"/>
              </a:avLst>
            </a:prstGeom>
            <a:solidFill>
              <a:schemeClr val="lt1"/>
            </a:solidFill>
            <a:ln w="9525" cap="flat" cmpd="sng">
              <a:solidFill>
                <a:srgbClr val="FFC000"/>
              </a:solidFill>
              <a:prstDash val="solid"/>
              <a:round/>
              <a:headEnd type="none" w="sm" len="sm"/>
              <a:tailEnd type="none" w="sm" len="sm"/>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5"/>
            <p:cNvSpPr txBox="1"/>
            <p:nvPr/>
          </p:nvSpPr>
          <p:spPr>
            <a:xfrm>
              <a:off x="2398482" y="575129"/>
              <a:ext cx="871493" cy="545801"/>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s-PE" sz="900" b="1">
                  <a:solidFill>
                    <a:srgbClr val="1F3864"/>
                  </a:solidFill>
                  <a:latin typeface="Calibri" panose="020F0502020204030204"/>
                  <a:ea typeface="Calibri" panose="020F0502020204030204"/>
                  <a:cs typeface="Calibri" panose="020F0502020204030204"/>
                  <a:sym typeface="Calibri" panose="020F0502020204030204"/>
                </a:rPr>
                <a:t>CORREDORAS DE SEGUROS MÉDICOS</a:t>
              </a:r>
            </a:p>
          </p:txBody>
        </p:sp>
        <p:sp>
          <p:nvSpPr>
            <p:cNvPr id="198" name="Google Shape;198;p5"/>
            <p:cNvSpPr/>
            <p:nvPr/>
          </p:nvSpPr>
          <p:spPr>
            <a:xfrm>
              <a:off x="2005017" y="304939"/>
              <a:ext cx="4642682" cy="4642682"/>
            </a:xfrm>
            <a:custGeom>
              <a:avLst/>
              <a:gdLst/>
              <a:ahLst/>
              <a:cxnLst/>
              <a:rect l="l" t="t" r="r" b="b"/>
              <a:pathLst>
                <a:path w="120000" h="120000" extrusionOk="0">
                  <a:moveTo>
                    <a:pt x="33517" y="6161"/>
                  </a:moveTo>
                  <a:lnTo>
                    <a:pt x="33517" y="6161"/>
                  </a:lnTo>
                  <a:cubicBezTo>
                    <a:pt x="37486" y="4208"/>
                    <a:pt x="41660" y="2701"/>
                    <a:pt x="45960" y="1666"/>
                  </a:cubicBezTo>
                </a:path>
              </a:pathLst>
            </a:custGeom>
            <a:noFill/>
            <a:ln w="9525" cap="flat" cmpd="sng">
              <a:solidFill>
                <a:srgbClr val="4371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9" name="Google Shape;199;p5"/>
          <p:cNvPicPr preferRelativeResize="0"/>
          <p:nvPr/>
        </p:nvPicPr>
        <p:blipFill rotWithShape="1">
          <a:blip r:embed="rId3"/>
          <a:srcRect/>
          <a:stretch>
            <a:fillRect/>
          </a:stretch>
        </p:blipFill>
        <p:spPr>
          <a:xfrm>
            <a:off x="5303912" y="4509121"/>
            <a:ext cx="1117886" cy="787193"/>
          </a:xfrm>
          <a:prstGeom prst="rect">
            <a:avLst/>
          </a:prstGeom>
          <a:noFill/>
          <a:ln>
            <a:noFill/>
          </a:ln>
        </p:spPr>
      </p:pic>
      <p:pic>
        <p:nvPicPr>
          <p:cNvPr id="200" name="Google Shape;200;p5"/>
          <p:cNvPicPr preferRelativeResize="0"/>
          <p:nvPr/>
        </p:nvPicPr>
        <p:blipFill rotWithShape="1">
          <a:blip r:embed="rId4"/>
          <a:srcRect/>
          <a:stretch>
            <a:fillRect/>
          </a:stretch>
        </p:blipFill>
        <p:spPr>
          <a:xfrm>
            <a:off x="8148571" y="1706397"/>
            <a:ext cx="1255444" cy="897906"/>
          </a:xfrm>
          <a:prstGeom prst="rect">
            <a:avLst/>
          </a:prstGeom>
          <a:noFill/>
          <a:ln>
            <a:noFill/>
          </a:ln>
        </p:spPr>
      </p:pic>
      <p:pic>
        <p:nvPicPr>
          <p:cNvPr id="201" name="Google Shape;201;p5" descr="▷ Mineros: Imágenes Animadas, Gifs y Animaciones ¡100% GRATIS!"/>
          <p:cNvPicPr preferRelativeResize="0"/>
          <p:nvPr/>
        </p:nvPicPr>
        <p:blipFill rotWithShape="1">
          <a:blip r:embed="rId5"/>
          <a:srcRect/>
          <a:stretch>
            <a:fillRect/>
          </a:stretch>
        </p:blipFill>
        <p:spPr>
          <a:xfrm>
            <a:off x="5766637" y="1791463"/>
            <a:ext cx="650081" cy="678656"/>
          </a:xfrm>
          <a:prstGeom prst="rect">
            <a:avLst/>
          </a:prstGeom>
          <a:noFill/>
          <a:ln>
            <a:noFill/>
          </a:ln>
        </p:spPr>
      </p:pic>
      <p:pic>
        <p:nvPicPr>
          <p:cNvPr id="202" name="Google Shape;202;p5" descr="Enfermera con mascarilla en Medicos - GIF Animado | REYGIF"/>
          <p:cNvPicPr preferRelativeResize="0"/>
          <p:nvPr/>
        </p:nvPicPr>
        <p:blipFill rotWithShape="1">
          <a:blip r:embed="rId6"/>
          <a:srcRect/>
          <a:stretch>
            <a:fillRect/>
          </a:stretch>
        </p:blipFill>
        <p:spPr>
          <a:xfrm>
            <a:off x="2791906" y="4265646"/>
            <a:ext cx="650082" cy="921169"/>
          </a:xfrm>
          <a:prstGeom prst="rect">
            <a:avLst/>
          </a:prstGeom>
          <a:noFill/>
          <a:ln>
            <a:noFill/>
          </a:ln>
        </p:spPr>
      </p:pic>
      <p:pic>
        <p:nvPicPr>
          <p:cNvPr id="203" name="Google Shape;203;p5" descr="Pin en Medicina interna"/>
          <p:cNvPicPr preferRelativeResize="0"/>
          <p:nvPr/>
        </p:nvPicPr>
        <p:blipFill rotWithShape="1">
          <a:blip r:embed="rId7"/>
          <a:srcRect/>
          <a:stretch>
            <a:fillRect/>
          </a:stretch>
        </p:blipFill>
        <p:spPr>
          <a:xfrm>
            <a:off x="2423592" y="2533123"/>
            <a:ext cx="1145508" cy="1145508"/>
          </a:xfrm>
          <a:prstGeom prst="rect">
            <a:avLst/>
          </a:prstGeom>
          <a:noFill/>
          <a:ln>
            <a:noFill/>
          </a:ln>
        </p:spPr>
      </p:pic>
      <p:pic>
        <p:nvPicPr>
          <p:cNvPr id="204" name="Google Shape;204;p5" descr="asegurate | Seguro de vida, Empresas de seguros, Dibujos de doctoras"/>
          <p:cNvPicPr preferRelativeResize="0"/>
          <p:nvPr/>
        </p:nvPicPr>
        <p:blipFill rotWithShape="1">
          <a:blip r:embed="rId8"/>
          <a:srcRect/>
          <a:stretch>
            <a:fillRect/>
          </a:stretch>
        </p:blipFill>
        <p:spPr>
          <a:xfrm>
            <a:off x="3359696" y="1496930"/>
            <a:ext cx="650082" cy="635763"/>
          </a:xfrm>
          <a:prstGeom prst="rect">
            <a:avLst/>
          </a:prstGeom>
          <a:noFill/>
          <a:ln>
            <a:noFill/>
          </a:ln>
        </p:spPr>
      </p:pic>
      <p:pic>
        <p:nvPicPr>
          <p:cNvPr id="205" name="Google Shape;205;p5" descr="Norma para Cableado Estructurado en Hospitales | BLOG DE ACTUALIDAD TIC"/>
          <p:cNvPicPr preferRelativeResize="0"/>
          <p:nvPr/>
        </p:nvPicPr>
        <p:blipFill rotWithShape="1">
          <a:blip r:embed="rId9"/>
          <a:srcRect/>
          <a:stretch>
            <a:fillRect/>
          </a:stretch>
        </p:blipFill>
        <p:spPr>
          <a:xfrm>
            <a:off x="8529008" y="4902717"/>
            <a:ext cx="1281647" cy="926531"/>
          </a:xfrm>
          <a:prstGeom prst="rect">
            <a:avLst/>
          </a:prstGeom>
          <a:noFill/>
          <a:ln>
            <a:noFill/>
          </a:ln>
        </p:spPr>
      </p:pic>
      <p:pic>
        <p:nvPicPr>
          <p:cNvPr id="206" name="Google Shape;206;p5" descr="Clínica, Hospital, Medicina imagen png - imagen transparente descarga  gratuita"/>
          <p:cNvPicPr preferRelativeResize="0"/>
          <p:nvPr/>
        </p:nvPicPr>
        <p:blipFill rotWithShape="1">
          <a:blip r:embed="rId10"/>
          <a:srcRect/>
          <a:stretch>
            <a:fillRect/>
          </a:stretch>
        </p:blipFill>
        <p:spPr>
          <a:xfrm>
            <a:off x="8776293" y="2935815"/>
            <a:ext cx="1599084" cy="1066056"/>
          </a:xfrm>
          <a:prstGeom prst="rect">
            <a:avLst/>
          </a:prstGeom>
          <a:noFill/>
          <a:ln>
            <a:noFill/>
          </a:ln>
        </p:spPr>
      </p:pic>
      <p:grpSp>
        <p:nvGrpSpPr>
          <p:cNvPr id="207" name="Google Shape;207;p5"/>
          <p:cNvGrpSpPr/>
          <p:nvPr/>
        </p:nvGrpSpPr>
        <p:grpSpPr>
          <a:xfrm>
            <a:off x="21729" y="0"/>
            <a:ext cx="1136208" cy="6858000"/>
            <a:chOff x="0" y="1"/>
            <a:chExt cx="1514905" cy="6865317"/>
          </a:xfrm>
        </p:grpSpPr>
        <p:pic>
          <p:nvPicPr>
            <p:cNvPr id="208" name="Google Shape;208;p5"/>
            <p:cNvPicPr preferRelativeResize="0"/>
            <p:nvPr/>
          </p:nvPicPr>
          <p:blipFill rotWithShape="1">
            <a:blip r:embed="rId11"/>
            <a:srcRect/>
            <a:stretch>
              <a:fillRect/>
            </a:stretch>
          </p:blipFill>
          <p:spPr>
            <a:xfrm>
              <a:off x="0" y="1"/>
              <a:ext cx="1514905" cy="1572767"/>
            </a:xfrm>
            <a:prstGeom prst="rect">
              <a:avLst/>
            </a:prstGeom>
            <a:noFill/>
            <a:ln>
              <a:noFill/>
            </a:ln>
          </p:spPr>
        </p:pic>
        <p:pic>
          <p:nvPicPr>
            <p:cNvPr id="209" name="Google Shape;209;p5"/>
            <p:cNvPicPr preferRelativeResize="0"/>
            <p:nvPr/>
          </p:nvPicPr>
          <p:blipFill rotWithShape="1">
            <a:blip r:embed="rId12"/>
            <a:srcRect/>
            <a:stretch>
              <a:fillRect/>
            </a:stretch>
          </p:blipFill>
          <p:spPr>
            <a:xfrm>
              <a:off x="3574" y="5858917"/>
              <a:ext cx="1020944" cy="1006401"/>
            </a:xfrm>
            <a:prstGeom prst="rect">
              <a:avLst/>
            </a:prstGeom>
            <a:noFill/>
            <a:ln>
              <a:noFill/>
            </a:ln>
          </p:spPr>
        </p:pic>
      </p:grpSp>
      <p:pic>
        <p:nvPicPr>
          <p:cNvPr id="210" name="Google Shape;210;p5"/>
          <p:cNvPicPr preferRelativeResize="0"/>
          <p:nvPr/>
        </p:nvPicPr>
        <p:blipFill rotWithShape="1">
          <a:blip r:embed="rId13"/>
          <a:srcRect/>
          <a:stretch>
            <a:fillRect/>
          </a:stretch>
        </p:blipFill>
        <p:spPr>
          <a:xfrm>
            <a:off x="10816588" y="6418398"/>
            <a:ext cx="1184451" cy="35575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22"/>
          <p:cNvSpPr/>
          <p:nvPr/>
        </p:nvSpPr>
        <p:spPr>
          <a:xfrm>
            <a:off x="625390" y="495096"/>
            <a:ext cx="9706708" cy="67325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PE" sz="3200" b="1" i="0" u="none" strike="noStrike" cap="none">
                <a:solidFill>
                  <a:srgbClr val="1E4E79"/>
                </a:solidFill>
                <a:latin typeface="Arial Narrow" panose="020B0606020202030204"/>
                <a:ea typeface="Arial Narrow" panose="020B0606020202030204"/>
                <a:cs typeface="Arial Narrow" panose="020B0606020202030204"/>
                <a:sym typeface="Arial Narrow" panose="020B0606020202030204"/>
              </a:rPr>
              <a:t>AUDIENCIAS DE CONCILIACIÓN EN DOMICILIO</a:t>
            </a:r>
            <a:endParaRPr sz="3200" b="1" i="0" u="none" strike="noStrike" cap="none">
              <a:solidFill>
                <a:srgbClr val="1E4E79"/>
              </a:solidFill>
              <a:latin typeface="Arial Black" panose="020B0A04020102020204"/>
              <a:ea typeface="Arial Black" panose="020B0A04020102020204"/>
              <a:cs typeface="Arial Black" panose="020B0A04020102020204"/>
              <a:sym typeface="Arial Black" panose="020B0A04020102020204"/>
            </a:endParaRPr>
          </a:p>
        </p:txBody>
      </p:sp>
      <p:pic>
        <p:nvPicPr>
          <p:cNvPr id="443" name="Google Shape;443;p22"/>
          <p:cNvPicPr preferRelativeResize="0"/>
          <p:nvPr/>
        </p:nvPicPr>
        <p:blipFill rotWithShape="1">
          <a:blip r:embed="rId3"/>
          <a:srcRect/>
          <a:stretch>
            <a:fillRect/>
          </a:stretch>
        </p:blipFill>
        <p:spPr>
          <a:xfrm>
            <a:off x="10661928" y="269995"/>
            <a:ext cx="1184451" cy="355757"/>
          </a:xfrm>
          <a:prstGeom prst="rect">
            <a:avLst/>
          </a:prstGeom>
          <a:noFill/>
          <a:ln>
            <a:noFill/>
          </a:ln>
        </p:spPr>
      </p:pic>
      <p:sp>
        <p:nvSpPr>
          <p:cNvPr id="444" name="Google Shape;444;p22"/>
          <p:cNvSpPr txBox="1"/>
          <p:nvPr/>
        </p:nvSpPr>
        <p:spPr>
          <a:xfrm>
            <a:off x="795129" y="2009839"/>
            <a:ext cx="9430247" cy="341632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s-PE" sz="2400" b="0" i="0" u="none" strike="noStrike" cap="none">
                <a:solidFill>
                  <a:srgbClr val="000000"/>
                </a:solidFill>
                <a:latin typeface="Arial Narrow" panose="020B0606020202030204"/>
                <a:ea typeface="Arial Narrow" panose="020B0606020202030204"/>
                <a:cs typeface="Arial Narrow" panose="020B0606020202030204"/>
                <a:sym typeface="Arial Narrow" panose="020B0606020202030204"/>
              </a:rPr>
              <a:t>En el contexto del COVID-19, en atención a la vulnerabilidad de las personas adultas mayores y personas con discapacidad se han realizado audiencias en domicilio, facilitando el acceso a la justicia, el ejercicio de los derechos de las personas vulnerables para la restitución de sus derechos en materia de salud.</a:t>
            </a:r>
          </a:p>
          <a:p>
            <a:pPr marL="0" marR="0" lvl="0" indent="0" algn="just" rtl="0">
              <a:lnSpc>
                <a:spcPct val="100000"/>
              </a:lnSpc>
              <a:spcBef>
                <a:spcPts val="0"/>
              </a:spcBef>
              <a:spcAft>
                <a:spcPts val="0"/>
              </a:spcAft>
              <a:buNone/>
            </a:pPr>
            <a:endParaRPr sz="2400" b="0" i="0" u="none" strike="noStrike" cap="none">
              <a:solidFill>
                <a:srgbClr val="000000"/>
              </a:solidFill>
              <a:latin typeface="Arial Narrow" panose="020B0606020202030204"/>
              <a:ea typeface="Arial Narrow" panose="020B0606020202030204"/>
              <a:cs typeface="Arial Narrow" panose="020B0606020202030204"/>
              <a:sym typeface="Arial Narrow" panose="020B0606020202030204"/>
            </a:endParaRPr>
          </a:p>
          <a:p>
            <a:pPr marL="0" marR="0" lvl="0" indent="0" algn="just" rtl="0">
              <a:lnSpc>
                <a:spcPct val="100000"/>
              </a:lnSpc>
              <a:spcBef>
                <a:spcPts val="0"/>
              </a:spcBef>
              <a:spcAft>
                <a:spcPts val="0"/>
              </a:spcAft>
              <a:buNone/>
            </a:pPr>
            <a:r>
              <a:rPr lang="es-PE" sz="2400" b="0" i="0" u="none" strike="noStrike" cap="none">
                <a:solidFill>
                  <a:srgbClr val="000000"/>
                </a:solidFill>
                <a:latin typeface="Arial Narrow" panose="020B0606020202030204"/>
                <a:ea typeface="Arial Narrow" panose="020B0606020202030204"/>
                <a:cs typeface="Arial Narrow" panose="020B0606020202030204"/>
                <a:sym typeface="Arial Narrow" panose="020B0606020202030204"/>
              </a:rPr>
              <a:t>Cualquier persona en situación de vulnerabilidad por causa de discapacidad temporal o permanente por ser adultos mayores o personas en estado de postración puede solicitar ante el CECONAR que las audiencias se desarrollen en sus domicilios de manera gratuita.</a:t>
            </a:r>
          </a:p>
        </p:txBody>
      </p:sp>
      <p:grpSp>
        <p:nvGrpSpPr>
          <p:cNvPr id="445" name="Google Shape;445;p22"/>
          <p:cNvGrpSpPr/>
          <p:nvPr/>
        </p:nvGrpSpPr>
        <p:grpSpPr>
          <a:xfrm>
            <a:off x="0" y="0"/>
            <a:ext cx="1514944" cy="6865938"/>
            <a:chOff x="0" y="1"/>
            <a:chExt cx="1514905" cy="6865317"/>
          </a:xfrm>
        </p:grpSpPr>
        <p:pic>
          <p:nvPicPr>
            <p:cNvPr id="446" name="Google Shape;446;p22"/>
            <p:cNvPicPr preferRelativeResize="0"/>
            <p:nvPr/>
          </p:nvPicPr>
          <p:blipFill rotWithShape="1">
            <a:blip r:embed="rId4"/>
            <a:srcRect/>
            <a:stretch>
              <a:fillRect/>
            </a:stretch>
          </p:blipFill>
          <p:spPr>
            <a:xfrm>
              <a:off x="0" y="1"/>
              <a:ext cx="1514905" cy="1572767"/>
            </a:xfrm>
            <a:prstGeom prst="rect">
              <a:avLst/>
            </a:prstGeom>
            <a:noFill/>
            <a:ln>
              <a:noFill/>
            </a:ln>
          </p:spPr>
        </p:pic>
        <p:pic>
          <p:nvPicPr>
            <p:cNvPr id="447" name="Google Shape;447;p22"/>
            <p:cNvPicPr preferRelativeResize="0"/>
            <p:nvPr/>
          </p:nvPicPr>
          <p:blipFill rotWithShape="1">
            <a:blip r:embed="rId5"/>
            <a:srcRect/>
            <a:stretch>
              <a:fillRect/>
            </a:stretch>
          </p:blipFill>
          <p:spPr>
            <a:xfrm>
              <a:off x="3574" y="5858917"/>
              <a:ext cx="1020944" cy="1006401"/>
            </a:xfrm>
            <a:prstGeom prst="rect">
              <a:avLst/>
            </a:prstGeom>
            <a:noFill/>
            <a:ln>
              <a:noFill/>
            </a:ln>
          </p:spPr>
        </p:pic>
      </p:grpSp>
      <p:sp>
        <p:nvSpPr>
          <p:cNvPr id="5" name="Cuadro de texto 0"/>
          <p:cNvSpPr txBox="1"/>
          <p:nvPr/>
        </p:nvSpPr>
        <p:spPr>
          <a:xfrm>
            <a:off x="3556000" y="3260408"/>
            <a:ext cx="5080000" cy="337185"/>
          </a:xfrm>
          <a:prstGeom prst="rect">
            <a:avLst/>
          </a:prstGeom>
        </p:spPr>
        <p:txBody>
          <a:bodyPr>
            <a:spAutoFit/>
          </a:bodyPr>
          <a:lstStyle/>
          <a:p>
            <a:r>
              <a:rPr lang="en-US" altLang="zh-CN" sz="1600" b="0"/>
              <a:t> </a:t>
            </a:r>
          </a:p>
        </p:txBody>
      </p:sp>
      <p:sp>
        <p:nvSpPr>
          <p:cNvPr id="2" name="Cuadro de texto 1"/>
          <p:cNvSpPr txBox="1"/>
          <p:nvPr/>
        </p:nvSpPr>
        <p:spPr>
          <a:xfrm>
            <a:off x="3556000" y="3260408"/>
            <a:ext cx="5080000" cy="337185"/>
          </a:xfrm>
          <a:prstGeom prst="rect">
            <a:avLst/>
          </a:prstGeom>
        </p:spPr>
        <p:txBody>
          <a:bodyPr>
            <a:spAutoFit/>
          </a:bodyPr>
          <a:lstStyle/>
          <a:p>
            <a:r>
              <a:rPr lang="en-US" altLang="zh-CN" sz="1600" b="0"/>
              <a:t> </a:t>
            </a:r>
          </a:p>
        </p:txBody>
      </p:sp>
      <p:sp>
        <p:nvSpPr>
          <p:cNvPr id="3" name="Cuadro de texto 2"/>
          <p:cNvSpPr txBox="1"/>
          <p:nvPr/>
        </p:nvSpPr>
        <p:spPr>
          <a:xfrm>
            <a:off x="3556000" y="3260408"/>
            <a:ext cx="5080000" cy="337185"/>
          </a:xfrm>
          <a:prstGeom prst="rect">
            <a:avLst/>
          </a:prstGeom>
        </p:spPr>
        <p:txBody>
          <a:bodyPr>
            <a:spAutoFit/>
          </a:bodyPr>
          <a:lstStyle/>
          <a:p>
            <a:r>
              <a:rPr lang="en-US" altLang="zh-CN" sz="1600" b="0"/>
              <a:t> </a:t>
            </a:r>
          </a:p>
        </p:txBody>
      </p:sp>
      <p:sp>
        <p:nvSpPr>
          <p:cNvPr id="4" name="Cuadro de texto 3"/>
          <p:cNvSpPr txBox="1"/>
          <p:nvPr/>
        </p:nvSpPr>
        <p:spPr>
          <a:xfrm>
            <a:off x="3556000" y="3260408"/>
            <a:ext cx="5080000" cy="337185"/>
          </a:xfrm>
          <a:prstGeom prst="rect">
            <a:avLst/>
          </a:prstGeom>
        </p:spPr>
        <p:txBody>
          <a:bodyPr>
            <a:spAutoFit/>
          </a:bodyPr>
          <a:lstStyle/>
          <a:p>
            <a:r>
              <a:rPr lang="en-US" altLang="zh-CN" sz="1600" b="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7"/>
          <p:cNvSpPr txBox="1">
            <a:spLocks noGrp="1"/>
          </p:cNvSpPr>
          <p:nvPr>
            <p:ph type="title"/>
          </p:nvPr>
        </p:nvSpPr>
        <p:spPr>
          <a:xfrm>
            <a:off x="2319260" y="171520"/>
            <a:ext cx="7704856" cy="634082"/>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Clr>
                <a:schemeClr val="dk1"/>
              </a:buClr>
              <a:buSzPct val="100000"/>
              <a:buFont typeface="Calibri" panose="020F0502020204030204"/>
              <a:buNone/>
            </a:pPr>
            <a:r>
              <a:rPr lang="es-PE" sz="2800" b="1"/>
              <a:t>Materias o controversias de salud atendidas en CECONAR</a:t>
            </a:r>
          </a:p>
        </p:txBody>
      </p:sp>
      <p:sp>
        <p:nvSpPr>
          <p:cNvPr id="231" name="Google Shape;231;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898989"/>
              </a:buClr>
              <a:buSzPts val="1200"/>
              <a:buFont typeface="Arial" panose="020B0604020202020204"/>
              <a:buNone/>
            </a:pPr>
            <a:fld id="{00000000-1234-1234-1234-123412341234}" type="slidenum">
              <a:rPr lang="es-PE" sz="1200">
                <a:solidFill>
                  <a:srgbClr val="898989"/>
                </a:solidFill>
                <a:latin typeface="Calibri" panose="020F0502020204030204"/>
                <a:ea typeface="Calibri" panose="020F0502020204030204"/>
                <a:cs typeface="Calibri" panose="020F0502020204030204"/>
                <a:sym typeface="Calibri" panose="020F0502020204030204"/>
              </a:rPr>
              <a:t>18</a:t>
            </a:fld>
            <a:endParaRPr sz="1200">
              <a:solidFill>
                <a:srgbClr val="898989"/>
              </a:solidFill>
              <a:latin typeface="Calibri" panose="020F0502020204030204"/>
              <a:ea typeface="Calibri" panose="020F0502020204030204"/>
              <a:cs typeface="Calibri" panose="020F0502020204030204"/>
              <a:sym typeface="Calibri" panose="020F0502020204030204"/>
            </a:endParaRPr>
          </a:p>
        </p:txBody>
      </p:sp>
      <p:grpSp>
        <p:nvGrpSpPr>
          <p:cNvPr id="232" name="Google Shape;232;p7"/>
          <p:cNvGrpSpPr/>
          <p:nvPr/>
        </p:nvGrpSpPr>
        <p:grpSpPr>
          <a:xfrm>
            <a:off x="2783632" y="1078683"/>
            <a:ext cx="7331044" cy="5508990"/>
            <a:chOff x="0" y="10817"/>
            <a:chExt cx="7331044" cy="5508990"/>
          </a:xfrm>
        </p:grpSpPr>
        <p:sp>
          <p:nvSpPr>
            <p:cNvPr id="233" name="Google Shape;233;p7"/>
            <p:cNvSpPr/>
            <p:nvPr/>
          </p:nvSpPr>
          <p:spPr>
            <a:xfrm>
              <a:off x="0" y="158417"/>
              <a:ext cx="7331044" cy="252000"/>
            </a:xfrm>
            <a:prstGeom prst="rect">
              <a:avLst/>
            </a:prstGeom>
            <a:solidFill>
              <a:schemeClr val="lt1">
                <a:alpha val="89803"/>
              </a:schemeClr>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7"/>
            <p:cNvSpPr/>
            <p:nvPr/>
          </p:nvSpPr>
          <p:spPr>
            <a:xfrm>
              <a:off x="366552" y="10817"/>
              <a:ext cx="6571899" cy="295200"/>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7"/>
            <p:cNvSpPr txBox="1"/>
            <p:nvPr/>
          </p:nvSpPr>
          <p:spPr>
            <a:xfrm>
              <a:off x="380962" y="25227"/>
              <a:ext cx="6543079" cy="266380"/>
            </a:xfrm>
            <a:prstGeom prst="rect">
              <a:avLst/>
            </a:prstGeom>
            <a:noFill/>
            <a:ln>
              <a:noFill/>
            </a:ln>
          </p:spPr>
          <p:txBody>
            <a:bodyPr spcFirstLastPara="1" wrap="square" lIns="193950" tIns="0" rIns="193950"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Cobertura de Plan de Salud</a:t>
              </a:r>
              <a:endParaRPr sz="18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36" name="Google Shape;236;p7"/>
            <p:cNvSpPr/>
            <p:nvPr/>
          </p:nvSpPr>
          <p:spPr>
            <a:xfrm>
              <a:off x="0" y="612017"/>
              <a:ext cx="7331044" cy="252000"/>
            </a:xfrm>
            <a:prstGeom prst="rect">
              <a:avLst/>
            </a:prstGeom>
            <a:solidFill>
              <a:schemeClr val="lt1">
                <a:alpha val="89803"/>
              </a:schemeClr>
            </a:solidFill>
            <a:ln w="9525" cap="flat" cmpd="sng">
              <a:solidFill>
                <a:srgbClr val="4387C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7"/>
            <p:cNvSpPr/>
            <p:nvPr/>
          </p:nvSpPr>
          <p:spPr>
            <a:xfrm>
              <a:off x="366552" y="464417"/>
              <a:ext cx="6571899" cy="295200"/>
            </a:xfrm>
            <a:prstGeom prst="roundRect">
              <a:avLst>
                <a:gd name="adj" fmla="val 16667"/>
              </a:avLst>
            </a:prstGeom>
            <a:gradFill>
              <a:gsLst>
                <a:gs pos="0">
                  <a:srgbClr val="A6BFDC"/>
                </a:gs>
                <a:gs pos="50000">
                  <a:srgbClr val="97B5D6"/>
                </a:gs>
                <a:gs pos="100000">
                  <a:srgbClr val="85AAD4"/>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7"/>
            <p:cNvSpPr txBox="1"/>
            <p:nvPr/>
          </p:nvSpPr>
          <p:spPr>
            <a:xfrm>
              <a:off x="380962" y="478827"/>
              <a:ext cx="6543079" cy="266380"/>
            </a:xfrm>
            <a:prstGeom prst="rect">
              <a:avLst/>
            </a:prstGeom>
            <a:noFill/>
            <a:ln>
              <a:noFill/>
            </a:ln>
          </p:spPr>
          <p:txBody>
            <a:bodyPr spcFirstLastPara="1" wrap="square" lIns="193950" tIns="0" rIns="193950"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Reembolso de gastos por servicios médicos</a:t>
              </a:r>
              <a:endParaRPr sz="18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39" name="Google Shape;239;p7"/>
            <p:cNvSpPr/>
            <p:nvPr/>
          </p:nvSpPr>
          <p:spPr>
            <a:xfrm>
              <a:off x="0" y="1065617"/>
              <a:ext cx="7331044" cy="252000"/>
            </a:xfrm>
            <a:prstGeom prst="rect">
              <a:avLst/>
            </a:prstGeom>
            <a:solidFill>
              <a:schemeClr val="lt1">
                <a:alpha val="89803"/>
              </a:schemeClr>
            </a:solidFill>
            <a:ln w="9525" cap="flat" cmpd="sng">
              <a:solidFill>
                <a:srgbClr val="439DB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7"/>
            <p:cNvSpPr/>
            <p:nvPr/>
          </p:nvSpPr>
          <p:spPr>
            <a:xfrm>
              <a:off x="366552" y="918017"/>
              <a:ext cx="6571899" cy="295200"/>
            </a:xfrm>
            <a:prstGeom prst="roundRect">
              <a:avLst>
                <a:gd name="adj" fmla="val 16667"/>
              </a:avLst>
            </a:prstGeom>
            <a:gradFill>
              <a:gsLst>
                <a:gs pos="0">
                  <a:srgbClr val="A6CADB"/>
                </a:gs>
                <a:gs pos="50000">
                  <a:srgbClr val="97C1D5"/>
                </a:gs>
                <a:gs pos="100000">
                  <a:srgbClr val="85BAD3"/>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7"/>
            <p:cNvSpPr txBox="1"/>
            <p:nvPr/>
          </p:nvSpPr>
          <p:spPr>
            <a:xfrm>
              <a:off x="380962" y="932427"/>
              <a:ext cx="6543079" cy="266380"/>
            </a:xfrm>
            <a:prstGeom prst="rect">
              <a:avLst/>
            </a:prstGeom>
            <a:noFill/>
            <a:ln>
              <a:noFill/>
            </a:ln>
          </p:spPr>
          <p:txBody>
            <a:bodyPr spcFirstLastPara="1" wrap="square" lIns="193950" tIns="0" rIns="193950"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Devolución de pago por servicios de salud</a:t>
              </a:r>
              <a:endParaRPr sz="18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42" name="Google Shape;242;p7"/>
            <p:cNvSpPr/>
            <p:nvPr/>
          </p:nvSpPr>
          <p:spPr>
            <a:xfrm>
              <a:off x="0" y="1519217"/>
              <a:ext cx="7331044" cy="252000"/>
            </a:xfrm>
            <a:prstGeom prst="rect">
              <a:avLst/>
            </a:prstGeom>
            <a:solidFill>
              <a:schemeClr val="lt1">
                <a:alpha val="89803"/>
              </a:schemeClr>
            </a:solidFill>
            <a:ln w="9525" cap="flat" cmpd="sng">
              <a:solidFill>
                <a:srgbClr val="42B4B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7"/>
            <p:cNvSpPr/>
            <p:nvPr/>
          </p:nvSpPr>
          <p:spPr>
            <a:xfrm>
              <a:off x="366552" y="1371617"/>
              <a:ext cx="6571899" cy="295200"/>
            </a:xfrm>
            <a:prstGeom prst="roundRect">
              <a:avLst>
                <a:gd name="adj" fmla="val 16667"/>
              </a:avLst>
            </a:prstGeom>
            <a:gradFill>
              <a:gsLst>
                <a:gs pos="0">
                  <a:srgbClr val="A5D6DA"/>
                </a:gs>
                <a:gs pos="50000">
                  <a:srgbClr val="97CED4"/>
                </a:gs>
                <a:gs pos="100000">
                  <a:srgbClr val="84CAD2"/>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7"/>
            <p:cNvSpPr txBox="1"/>
            <p:nvPr/>
          </p:nvSpPr>
          <p:spPr>
            <a:xfrm>
              <a:off x="380962" y="1386027"/>
              <a:ext cx="6543079" cy="266380"/>
            </a:xfrm>
            <a:prstGeom prst="rect">
              <a:avLst/>
            </a:prstGeom>
            <a:noFill/>
            <a:ln>
              <a:noFill/>
            </a:ln>
          </p:spPr>
          <p:txBody>
            <a:bodyPr spcFirstLastPara="1" wrap="square" lIns="193950" tIns="0" rIns="193950"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Exoneración de pago por servicios de salud</a:t>
              </a:r>
              <a:endParaRPr sz="18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45" name="Google Shape;245;p7"/>
            <p:cNvSpPr/>
            <p:nvPr/>
          </p:nvSpPr>
          <p:spPr>
            <a:xfrm>
              <a:off x="0" y="1972817"/>
              <a:ext cx="7331044" cy="252000"/>
            </a:xfrm>
            <a:prstGeom prst="rect">
              <a:avLst/>
            </a:prstGeom>
            <a:solidFill>
              <a:schemeClr val="lt1">
                <a:alpha val="89803"/>
              </a:schemeClr>
            </a:solidFill>
            <a:ln w="9525" cap="flat" cmpd="sng">
              <a:solidFill>
                <a:srgbClr val="42BBA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7"/>
            <p:cNvSpPr/>
            <p:nvPr/>
          </p:nvSpPr>
          <p:spPr>
            <a:xfrm>
              <a:off x="366552" y="1825217"/>
              <a:ext cx="6664578" cy="295200"/>
            </a:xfrm>
            <a:prstGeom prst="roundRect">
              <a:avLst>
                <a:gd name="adj" fmla="val 16667"/>
              </a:avLst>
            </a:prstGeom>
            <a:gradFill>
              <a:gsLst>
                <a:gs pos="0">
                  <a:srgbClr val="A5DAD3"/>
                </a:gs>
                <a:gs pos="50000">
                  <a:srgbClr val="97D3CC"/>
                </a:gs>
                <a:gs pos="100000">
                  <a:srgbClr val="84D1C7"/>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7"/>
            <p:cNvSpPr txBox="1"/>
            <p:nvPr/>
          </p:nvSpPr>
          <p:spPr>
            <a:xfrm>
              <a:off x="380962" y="1839627"/>
              <a:ext cx="6635758" cy="266380"/>
            </a:xfrm>
            <a:prstGeom prst="rect">
              <a:avLst/>
            </a:prstGeom>
            <a:noFill/>
            <a:ln>
              <a:noFill/>
            </a:ln>
          </p:spPr>
          <p:txBody>
            <a:bodyPr spcFirstLastPara="1" wrap="square" lIns="193950" tIns="0" rIns="193950"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Indemnización derivada de la prestación de servicios de salud</a:t>
              </a:r>
              <a:endParaRPr sz="18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48" name="Google Shape;248;p7"/>
            <p:cNvSpPr/>
            <p:nvPr/>
          </p:nvSpPr>
          <p:spPr>
            <a:xfrm>
              <a:off x="0" y="2426417"/>
              <a:ext cx="7331044" cy="252000"/>
            </a:xfrm>
            <a:prstGeom prst="rect">
              <a:avLst/>
            </a:prstGeom>
            <a:solidFill>
              <a:schemeClr val="lt1">
                <a:alpha val="89803"/>
              </a:schemeClr>
            </a:solidFill>
            <a:ln w="9525" cap="flat" cmpd="sng">
              <a:solidFill>
                <a:srgbClr val="43B99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7"/>
            <p:cNvSpPr/>
            <p:nvPr/>
          </p:nvSpPr>
          <p:spPr>
            <a:xfrm>
              <a:off x="366552" y="2278817"/>
              <a:ext cx="6664527" cy="295200"/>
            </a:xfrm>
            <a:prstGeom prst="roundRect">
              <a:avLst>
                <a:gd name="adj" fmla="val 16667"/>
              </a:avLst>
            </a:prstGeom>
            <a:gradFill>
              <a:gsLst>
                <a:gs pos="0">
                  <a:srgbClr val="A5D9C7"/>
                </a:gs>
                <a:gs pos="50000">
                  <a:srgbClr val="97D2BD"/>
                </a:gs>
                <a:gs pos="100000">
                  <a:srgbClr val="84CFB5"/>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7"/>
            <p:cNvSpPr txBox="1"/>
            <p:nvPr/>
          </p:nvSpPr>
          <p:spPr>
            <a:xfrm>
              <a:off x="380962" y="2293227"/>
              <a:ext cx="6635707" cy="266380"/>
            </a:xfrm>
            <a:prstGeom prst="rect">
              <a:avLst/>
            </a:prstGeom>
            <a:noFill/>
            <a:ln>
              <a:noFill/>
            </a:ln>
          </p:spPr>
          <p:txBody>
            <a:bodyPr spcFirstLastPara="1" wrap="square" lIns="193950" tIns="0" rIns="193950"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Cumplimiento de contrato de salud</a:t>
              </a:r>
              <a:endParaRPr sz="18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51" name="Google Shape;251;p7"/>
            <p:cNvSpPr/>
            <p:nvPr/>
          </p:nvSpPr>
          <p:spPr>
            <a:xfrm>
              <a:off x="0" y="2880017"/>
              <a:ext cx="7331044" cy="252000"/>
            </a:xfrm>
            <a:prstGeom prst="rect">
              <a:avLst/>
            </a:prstGeom>
            <a:solidFill>
              <a:schemeClr val="lt1">
                <a:alpha val="89803"/>
              </a:schemeClr>
            </a:solidFill>
            <a:ln w="9525" cap="flat" cmpd="sng">
              <a:solidFill>
                <a:srgbClr val="43B78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7"/>
            <p:cNvSpPr/>
            <p:nvPr/>
          </p:nvSpPr>
          <p:spPr>
            <a:xfrm>
              <a:off x="366552" y="2732417"/>
              <a:ext cx="6664630" cy="295200"/>
            </a:xfrm>
            <a:prstGeom prst="roundRect">
              <a:avLst>
                <a:gd name="adj" fmla="val 16667"/>
              </a:avLst>
            </a:prstGeom>
            <a:gradFill>
              <a:gsLst>
                <a:gs pos="0">
                  <a:srgbClr val="A4D8BC"/>
                </a:gs>
                <a:gs pos="50000">
                  <a:srgbClr val="97D1B1"/>
                </a:gs>
                <a:gs pos="100000">
                  <a:srgbClr val="83CFA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7"/>
            <p:cNvSpPr txBox="1"/>
            <p:nvPr/>
          </p:nvSpPr>
          <p:spPr>
            <a:xfrm>
              <a:off x="380962" y="2746827"/>
              <a:ext cx="6635810" cy="266380"/>
            </a:xfrm>
            <a:prstGeom prst="rect">
              <a:avLst/>
            </a:prstGeom>
            <a:noFill/>
            <a:ln>
              <a:noFill/>
            </a:ln>
          </p:spPr>
          <p:txBody>
            <a:bodyPr spcFirstLastPara="1" wrap="square" lIns="193950" tIns="0" rIns="193950"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Intercambio prestacional</a:t>
              </a:r>
              <a:endParaRPr sz="18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54" name="Google Shape;254;p7"/>
            <p:cNvSpPr/>
            <p:nvPr/>
          </p:nvSpPr>
          <p:spPr>
            <a:xfrm>
              <a:off x="0" y="3333617"/>
              <a:ext cx="7331044" cy="252000"/>
            </a:xfrm>
            <a:prstGeom prst="rect">
              <a:avLst/>
            </a:prstGeom>
            <a:solidFill>
              <a:schemeClr val="lt1">
                <a:alpha val="89803"/>
              </a:schemeClr>
            </a:solidFill>
            <a:ln w="9525" cap="flat" cmpd="sng">
              <a:solidFill>
                <a:srgbClr val="45B36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7"/>
            <p:cNvSpPr/>
            <p:nvPr/>
          </p:nvSpPr>
          <p:spPr>
            <a:xfrm>
              <a:off x="366552" y="3186017"/>
              <a:ext cx="6664527" cy="295200"/>
            </a:xfrm>
            <a:prstGeom prst="roundRect">
              <a:avLst>
                <a:gd name="adj" fmla="val 16667"/>
              </a:avLst>
            </a:prstGeom>
            <a:gradFill>
              <a:gsLst>
                <a:gs pos="0">
                  <a:srgbClr val="A5D7B2"/>
                </a:gs>
                <a:gs pos="50000">
                  <a:srgbClr val="97CFA6"/>
                </a:gs>
                <a:gs pos="100000">
                  <a:srgbClr val="84CC97"/>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7"/>
            <p:cNvSpPr txBox="1"/>
            <p:nvPr/>
          </p:nvSpPr>
          <p:spPr>
            <a:xfrm>
              <a:off x="380962" y="3200427"/>
              <a:ext cx="6635707" cy="266380"/>
            </a:xfrm>
            <a:prstGeom prst="rect">
              <a:avLst/>
            </a:prstGeom>
            <a:noFill/>
            <a:ln>
              <a:noFill/>
            </a:ln>
          </p:spPr>
          <p:txBody>
            <a:bodyPr spcFirstLastPara="1" wrap="square" lIns="193950" tIns="0" rIns="193950"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SOAT – AFOCAT : Prestaciones de salud y económicas</a:t>
              </a:r>
            </a:p>
          </p:txBody>
        </p:sp>
        <p:sp>
          <p:nvSpPr>
            <p:cNvPr id="257" name="Google Shape;257;p7"/>
            <p:cNvSpPr/>
            <p:nvPr/>
          </p:nvSpPr>
          <p:spPr>
            <a:xfrm>
              <a:off x="0" y="3787217"/>
              <a:ext cx="7331044" cy="252000"/>
            </a:xfrm>
            <a:prstGeom prst="rect">
              <a:avLst/>
            </a:prstGeom>
            <a:solidFill>
              <a:schemeClr val="lt1">
                <a:alpha val="89803"/>
              </a:schemeClr>
            </a:solidFill>
            <a:ln w="9525" cap="flat" cmpd="sng">
              <a:solidFill>
                <a:srgbClr val="45B15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7"/>
            <p:cNvSpPr/>
            <p:nvPr/>
          </p:nvSpPr>
          <p:spPr>
            <a:xfrm>
              <a:off x="366552" y="3639617"/>
              <a:ext cx="6664630" cy="295200"/>
            </a:xfrm>
            <a:prstGeom prst="roundRect">
              <a:avLst>
                <a:gd name="adj" fmla="val 16667"/>
              </a:avLst>
            </a:prstGeom>
            <a:gradFill>
              <a:gsLst>
                <a:gs pos="0">
                  <a:srgbClr val="A4D6AA"/>
                </a:gs>
                <a:gs pos="50000">
                  <a:srgbClr val="97CF9C"/>
                </a:gs>
                <a:gs pos="100000">
                  <a:srgbClr val="84CB8B"/>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7"/>
            <p:cNvSpPr txBox="1"/>
            <p:nvPr/>
          </p:nvSpPr>
          <p:spPr>
            <a:xfrm>
              <a:off x="380962" y="3654027"/>
              <a:ext cx="6635810" cy="266380"/>
            </a:xfrm>
            <a:prstGeom prst="rect">
              <a:avLst/>
            </a:prstGeom>
            <a:noFill/>
            <a:ln>
              <a:noFill/>
            </a:ln>
          </p:spPr>
          <p:txBody>
            <a:bodyPr spcFirstLastPara="1" wrap="square" lIns="193950" tIns="0" rIns="193950" bIns="0" anchor="ctr" anchorCtr="0">
              <a:noAutofit/>
            </a:bodyPr>
            <a:lstStyle/>
            <a:p>
              <a:pPr marL="0" marR="0" lvl="0" indent="0" algn="l" rtl="0">
                <a:lnSpc>
                  <a:spcPct val="90000"/>
                </a:lnSpc>
                <a:spcBef>
                  <a:spcPts val="0"/>
                </a:spcBef>
                <a:spcAft>
                  <a:spcPts val="0"/>
                </a:spcAft>
                <a:buNone/>
              </a:pPr>
              <a:r>
                <a:rPr lang="es-PE" sz="1800" b="1">
                  <a:solidFill>
                    <a:schemeClr val="dk1"/>
                  </a:solidFill>
                  <a:latin typeface="Calibri" panose="020F0502020204030204"/>
                  <a:ea typeface="Calibri" panose="020F0502020204030204"/>
                  <a:cs typeface="Calibri" panose="020F0502020204030204"/>
                  <a:sym typeface="Calibri" panose="020F0502020204030204"/>
                </a:rPr>
                <a:t>Pago de prestaciones de servicios asistenciales</a:t>
              </a:r>
              <a:endParaRPr sz="18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60" name="Google Shape;260;p7"/>
            <p:cNvSpPr/>
            <p:nvPr/>
          </p:nvSpPr>
          <p:spPr>
            <a:xfrm>
              <a:off x="0" y="4240817"/>
              <a:ext cx="7331044" cy="252000"/>
            </a:xfrm>
            <a:prstGeom prst="rect">
              <a:avLst/>
            </a:prstGeom>
            <a:solidFill>
              <a:schemeClr val="lt1">
                <a:alpha val="89803"/>
              </a:schemeClr>
            </a:solidFill>
            <a:ln w="9525" cap="flat" cmpd="sng">
              <a:solidFill>
                <a:srgbClr val="48AF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7"/>
            <p:cNvSpPr/>
            <p:nvPr/>
          </p:nvSpPr>
          <p:spPr>
            <a:xfrm>
              <a:off x="366552" y="4093217"/>
              <a:ext cx="6664578" cy="295200"/>
            </a:xfrm>
            <a:prstGeom prst="roundRect">
              <a:avLst>
                <a:gd name="adj" fmla="val 16667"/>
              </a:avLst>
            </a:prstGeom>
            <a:gradFill>
              <a:gsLst>
                <a:gs pos="0">
                  <a:srgbClr val="A5D5A5"/>
                </a:gs>
                <a:gs pos="50000">
                  <a:srgbClr val="97CD97"/>
                </a:gs>
                <a:gs pos="100000">
                  <a:srgbClr val="85C984"/>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7"/>
            <p:cNvSpPr txBox="1"/>
            <p:nvPr/>
          </p:nvSpPr>
          <p:spPr>
            <a:xfrm>
              <a:off x="380962" y="4107627"/>
              <a:ext cx="6635758" cy="266380"/>
            </a:xfrm>
            <a:prstGeom prst="rect">
              <a:avLst/>
            </a:prstGeom>
            <a:noFill/>
            <a:ln>
              <a:noFill/>
            </a:ln>
          </p:spPr>
          <p:txBody>
            <a:bodyPr spcFirstLastPara="1" wrap="square" lIns="193950" tIns="0" rIns="193950" bIns="0" anchor="ctr" anchorCtr="0">
              <a:noAutofit/>
            </a:bodyPr>
            <a:lstStyle/>
            <a:p>
              <a:pPr marL="0" marR="0" lvl="0" indent="0" algn="l" rtl="0">
                <a:lnSpc>
                  <a:spcPct val="90000"/>
                </a:lnSpc>
                <a:spcBef>
                  <a:spcPts val="0"/>
                </a:spcBef>
                <a:spcAft>
                  <a:spcPts val="0"/>
                </a:spcAft>
                <a:buNone/>
              </a:pPr>
              <a:r>
                <a:rPr lang="es-PE" sz="1600" b="1">
                  <a:solidFill>
                    <a:schemeClr val="dk1"/>
                  </a:solidFill>
                  <a:latin typeface="Calibri" panose="020F0502020204030204"/>
                  <a:ea typeface="Calibri" panose="020F0502020204030204"/>
                  <a:cs typeface="Calibri" panose="020F0502020204030204"/>
                  <a:sym typeface="Calibri" panose="020F0502020204030204"/>
                </a:rPr>
                <a:t>Otorgamiento de documento médico</a:t>
              </a:r>
              <a:endParaRPr sz="16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63" name="Google Shape;263;p7"/>
            <p:cNvSpPr/>
            <p:nvPr/>
          </p:nvSpPr>
          <p:spPr>
            <a:xfrm>
              <a:off x="0" y="4814207"/>
              <a:ext cx="7331044" cy="252000"/>
            </a:xfrm>
            <a:prstGeom prst="rect">
              <a:avLst/>
            </a:prstGeom>
            <a:solidFill>
              <a:schemeClr val="lt1">
                <a:alpha val="89803"/>
              </a:schemeClr>
            </a:solidFill>
            <a:ln w="9525" cap="flat" cmpd="sng">
              <a:solidFill>
                <a:srgbClr val="5CAD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7"/>
            <p:cNvSpPr/>
            <p:nvPr/>
          </p:nvSpPr>
          <p:spPr>
            <a:xfrm>
              <a:off x="366552" y="4546817"/>
              <a:ext cx="6664578" cy="414989"/>
            </a:xfrm>
            <a:prstGeom prst="roundRect">
              <a:avLst>
                <a:gd name="adj" fmla="val 16667"/>
              </a:avLst>
            </a:prstGeom>
            <a:gradFill>
              <a:gsLst>
                <a:gs pos="0">
                  <a:srgbClr val="ACD4A4"/>
                </a:gs>
                <a:gs pos="50000">
                  <a:srgbClr val="9FCD97"/>
                </a:gs>
                <a:gs pos="100000">
                  <a:srgbClr val="8FC984"/>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7"/>
            <p:cNvSpPr txBox="1"/>
            <p:nvPr/>
          </p:nvSpPr>
          <p:spPr>
            <a:xfrm>
              <a:off x="386810" y="4567075"/>
              <a:ext cx="6624062" cy="374473"/>
            </a:xfrm>
            <a:prstGeom prst="rect">
              <a:avLst/>
            </a:prstGeom>
            <a:noFill/>
            <a:ln>
              <a:noFill/>
            </a:ln>
          </p:spPr>
          <p:txBody>
            <a:bodyPr spcFirstLastPara="1" wrap="square" lIns="193950" tIns="0" rIns="193950" bIns="0" anchor="ctr" anchorCtr="0">
              <a:noAutofit/>
            </a:bodyPr>
            <a:lstStyle/>
            <a:p>
              <a:pPr marL="0" marR="0" lvl="0" indent="0" algn="l" rtl="0">
                <a:lnSpc>
                  <a:spcPct val="90000"/>
                </a:lnSpc>
                <a:spcBef>
                  <a:spcPts val="0"/>
                </a:spcBef>
                <a:spcAft>
                  <a:spcPts val="0"/>
                </a:spcAft>
                <a:buNone/>
              </a:pPr>
              <a:r>
                <a:rPr lang="es-PE" sz="1600" b="1">
                  <a:solidFill>
                    <a:schemeClr val="dk1"/>
                  </a:solidFill>
                  <a:latin typeface="Calibri" panose="020F0502020204030204"/>
                  <a:ea typeface="Calibri" panose="020F0502020204030204"/>
                  <a:cs typeface="Calibri" panose="020F0502020204030204"/>
                  <a:sym typeface="Calibri" panose="020F0502020204030204"/>
                </a:rPr>
                <a:t>SCTR : Prestaciones de salud y económicas</a:t>
              </a:r>
              <a:endParaRPr sz="16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66" name="Google Shape;266;p7"/>
            <p:cNvSpPr/>
            <p:nvPr/>
          </p:nvSpPr>
          <p:spPr>
            <a:xfrm>
              <a:off x="0" y="5267807"/>
              <a:ext cx="7331044" cy="252000"/>
            </a:xfrm>
            <a:prstGeom prst="rect">
              <a:avLst/>
            </a:prstGeom>
            <a:solidFill>
              <a:schemeClr val="lt1">
                <a:alpha val="89803"/>
              </a:schemeClr>
            </a:solidFill>
            <a:ln w="9525" cap="flat" cmpd="sng">
              <a:solidFill>
                <a:srgbClr val="6FAA4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7"/>
            <p:cNvSpPr/>
            <p:nvPr/>
          </p:nvSpPr>
          <p:spPr>
            <a:xfrm>
              <a:off x="366552" y="5120207"/>
              <a:ext cx="6664578" cy="295200"/>
            </a:xfrm>
            <a:prstGeom prst="roundRect">
              <a:avLst>
                <a:gd name="adj" fmla="val 16667"/>
              </a:avLst>
            </a:prstGeom>
            <a:gradFill>
              <a:gsLst>
                <a:gs pos="0">
                  <a:srgbClr val="B3D3A4"/>
                </a:gs>
                <a:gs pos="50000">
                  <a:srgbClr val="A7CB97"/>
                </a:gs>
                <a:gs pos="100000">
                  <a:srgbClr val="9AC684"/>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7"/>
            <p:cNvSpPr txBox="1"/>
            <p:nvPr/>
          </p:nvSpPr>
          <p:spPr>
            <a:xfrm>
              <a:off x="380962" y="5134617"/>
              <a:ext cx="6635758" cy="266380"/>
            </a:xfrm>
            <a:prstGeom prst="rect">
              <a:avLst/>
            </a:prstGeom>
            <a:noFill/>
            <a:ln>
              <a:noFill/>
            </a:ln>
          </p:spPr>
          <p:txBody>
            <a:bodyPr spcFirstLastPara="1" wrap="square" lIns="193950" tIns="0" rIns="193950" bIns="0" anchor="ctr" anchorCtr="0">
              <a:noAutofit/>
            </a:bodyPr>
            <a:lstStyle/>
            <a:p>
              <a:pPr marL="0" marR="0" lvl="0" indent="0" algn="l" rtl="0">
                <a:lnSpc>
                  <a:spcPct val="90000"/>
                </a:lnSpc>
                <a:spcBef>
                  <a:spcPts val="0"/>
                </a:spcBef>
                <a:spcAft>
                  <a:spcPts val="0"/>
                </a:spcAft>
                <a:buNone/>
              </a:pPr>
              <a:r>
                <a:rPr lang="es-PE" sz="1600" b="1">
                  <a:solidFill>
                    <a:schemeClr val="dk1"/>
                  </a:solidFill>
                  <a:latin typeface="Calibri" panose="020F0502020204030204"/>
                  <a:ea typeface="Calibri" panose="020F0502020204030204"/>
                  <a:cs typeface="Calibri" panose="020F0502020204030204"/>
                  <a:sym typeface="Calibri" panose="020F0502020204030204"/>
                </a:rPr>
                <a:t>Otros conflictos en materia de salud donde existan derechos disponibles</a:t>
              </a:r>
              <a:endParaRPr sz="1000">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269" name="Google Shape;269;p7"/>
          <p:cNvSpPr/>
          <p:nvPr/>
        </p:nvSpPr>
        <p:spPr>
          <a:xfrm>
            <a:off x="2461520" y="1522440"/>
            <a:ext cx="504825" cy="444500"/>
          </a:xfrm>
          <a:prstGeom prst="ellipse">
            <a:avLst/>
          </a:prstGeom>
          <a:solidFill>
            <a:srgbClr val="92D050"/>
          </a:solidFill>
          <a:ln w="12700" cap="flat" cmpd="sng">
            <a:solidFill>
              <a:srgbClr val="7B7B7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70" name="Google Shape;270;p7"/>
          <p:cNvSpPr/>
          <p:nvPr/>
        </p:nvSpPr>
        <p:spPr>
          <a:xfrm>
            <a:off x="2461520" y="986672"/>
            <a:ext cx="504825" cy="444500"/>
          </a:xfrm>
          <a:prstGeom prst="ellipse">
            <a:avLst/>
          </a:prstGeom>
          <a:solidFill>
            <a:srgbClr val="F7CAAC"/>
          </a:solidFill>
          <a:ln w="12700" cap="flat" cmpd="sng">
            <a:solidFill>
              <a:srgbClr val="F4B0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71" name="Google Shape;271;p7"/>
          <p:cNvSpPr/>
          <p:nvPr/>
        </p:nvSpPr>
        <p:spPr>
          <a:xfrm>
            <a:off x="2421922" y="2042527"/>
            <a:ext cx="504825" cy="446088"/>
          </a:xfrm>
          <a:prstGeom prst="ellipse">
            <a:avLst/>
          </a:prstGeom>
          <a:solidFill>
            <a:srgbClr val="FEE599"/>
          </a:solidFill>
          <a:ln w="12700" cap="flat" cmpd="sng">
            <a:solidFill>
              <a:srgbClr val="FFD96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72" name="Google Shape;272;p7"/>
          <p:cNvSpPr/>
          <p:nvPr/>
        </p:nvSpPr>
        <p:spPr>
          <a:xfrm>
            <a:off x="2461520" y="2528985"/>
            <a:ext cx="504825" cy="444500"/>
          </a:xfrm>
          <a:prstGeom prst="ellipse">
            <a:avLst/>
          </a:prstGeom>
          <a:solidFill>
            <a:srgbClr val="B3C6E7"/>
          </a:solidFill>
          <a:ln w="12700" cap="flat" cmpd="sng">
            <a:solidFill>
              <a:srgbClr val="8DA9D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73" name="Google Shape;273;p7"/>
          <p:cNvSpPr/>
          <p:nvPr/>
        </p:nvSpPr>
        <p:spPr>
          <a:xfrm>
            <a:off x="2438829" y="3057691"/>
            <a:ext cx="504825" cy="446088"/>
          </a:xfrm>
          <a:prstGeom prst="ellipse">
            <a:avLst/>
          </a:prstGeom>
          <a:solidFill>
            <a:srgbClr val="C4E0B2"/>
          </a:solidFill>
          <a:ln w="12700" cap="flat" cmpd="sng">
            <a:solidFill>
              <a:srgbClr val="A8D08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74" name="Google Shape;274;p7"/>
          <p:cNvSpPr/>
          <p:nvPr/>
        </p:nvSpPr>
        <p:spPr>
          <a:xfrm>
            <a:off x="2430317" y="3668214"/>
            <a:ext cx="504825" cy="444500"/>
          </a:xfrm>
          <a:prstGeom prst="ellipse">
            <a:avLst/>
          </a:prstGeom>
          <a:solidFill>
            <a:srgbClr val="F7CAAC"/>
          </a:solidFill>
          <a:ln w="12700" cap="flat" cmpd="sng">
            <a:solidFill>
              <a:srgbClr val="F4B0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75" name="Google Shape;275;p7"/>
          <p:cNvSpPr/>
          <p:nvPr/>
        </p:nvSpPr>
        <p:spPr>
          <a:xfrm>
            <a:off x="2440151" y="4255924"/>
            <a:ext cx="504825" cy="444500"/>
          </a:xfrm>
          <a:prstGeom prst="ellipse">
            <a:avLst/>
          </a:prstGeom>
          <a:solidFill>
            <a:srgbClr val="92D050"/>
          </a:solidFill>
          <a:ln w="12700" cap="flat" cmpd="sng">
            <a:solidFill>
              <a:srgbClr val="7B7B7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76" name="Google Shape;276;p7"/>
          <p:cNvSpPr/>
          <p:nvPr/>
        </p:nvSpPr>
        <p:spPr>
          <a:xfrm>
            <a:off x="2397222" y="5785455"/>
            <a:ext cx="504825" cy="444500"/>
          </a:xfrm>
          <a:prstGeom prst="ellipse">
            <a:avLst/>
          </a:prstGeom>
          <a:solidFill>
            <a:srgbClr val="F7CAAC"/>
          </a:solidFill>
          <a:ln w="12700" cap="flat" cmpd="sng">
            <a:solidFill>
              <a:srgbClr val="F4B0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77" name="Google Shape;277;p7"/>
          <p:cNvSpPr/>
          <p:nvPr/>
        </p:nvSpPr>
        <p:spPr>
          <a:xfrm>
            <a:off x="2397223" y="5279318"/>
            <a:ext cx="504825" cy="446088"/>
          </a:xfrm>
          <a:prstGeom prst="ellipse">
            <a:avLst/>
          </a:prstGeom>
          <a:solidFill>
            <a:srgbClr val="FEE599"/>
          </a:solidFill>
          <a:ln w="12700" cap="flat" cmpd="sng">
            <a:solidFill>
              <a:srgbClr val="FFD96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78" name="Google Shape;278;p7"/>
          <p:cNvSpPr/>
          <p:nvPr/>
        </p:nvSpPr>
        <p:spPr>
          <a:xfrm>
            <a:off x="2421921" y="4770454"/>
            <a:ext cx="504825" cy="444500"/>
          </a:xfrm>
          <a:prstGeom prst="ellipse">
            <a:avLst/>
          </a:prstGeom>
          <a:solidFill>
            <a:srgbClr val="B3C6E7"/>
          </a:solidFill>
          <a:ln w="12700" cap="flat" cmpd="sng">
            <a:solidFill>
              <a:srgbClr val="8DA9D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79" name="Google Shape;279;p7"/>
          <p:cNvSpPr/>
          <p:nvPr/>
        </p:nvSpPr>
        <p:spPr>
          <a:xfrm>
            <a:off x="2322438" y="6224020"/>
            <a:ext cx="504825" cy="444500"/>
          </a:xfrm>
          <a:prstGeom prst="ellipse">
            <a:avLst/>
          </a:prstGeom>
          <a:solidFill>
            <a:srgbClr val="7DEFFB"/>
          </a:solidFill>
          <a:ln w="12700" cap="flat" cmpd="sng">
            <a:solidFill>
              <a:srgbClr val="F4B0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grpSp>
        <p:nvGrpSpPr>
          <p:cNvPr id="280" name="Google Shape;280;p7"/>
          <p:cNvGrpSpPr/>
          <p:nvPr/>
        </p:nvGrpSpPr>
        <p:grpSpPr>
          <a:xfrm>
            <a:off x="0" y="0"/>
            <a:ext cx="1514944" cy="6865938"/>
            <a:chOff x="0" y="1"/>
            <a:chExt cx="1514905" cy="6865317"/>
          </a:xfrm>
        </p:grpSpPr>
        <p:pic>
          <p:nvPicPr>
            <p:cNvPr id="281" name="Google Shape;281;p7"/>
            <p:cNvPicPr preferRelativeResize="0"/>
            <p:nvPr/>
          </p:nvPicPr>
          <p:blipFill rotWithShape="1">
            <a:blip r:embed="rId3"/>
            <a:srcRect/>
            <a:stretch>
              <a:fillRect/>
            </a:stretch>
          </p:blipFill>
          <p:spPr>
            <a:xfrm>
              <a:off x="0" y="1"/>
              <a:ext cx="1514905" cy="1572767"/>
            </a:xfrm>
            <a:prstGeom prst="rect">
              <a:avLst/>
            </a:prstGeom>
            <a:noFill/>
            <a:ln>
              <a:noFill/>
            </a:ln>
          </p:spPr>
        </p:pic>
        <p:pic>
          <p:nvPicPr>
            <p:cNvPr id="282" name="Google Shape;282;p7"/>
            <p:cNvPicPr preferRelativeResize="0"/>
            <p:nvPr/>
          </p:nvPicPr>
          <p:blipFill rotWithShape="1">
            <a:blip r:embed="rId4"/>
            <a:srcRect/>
            <a:stretch>
              <a:fillRect/>
            </a:stretch>
          </p:blipFill>
          <p:spPr>
            <a:xfrm>
              <a:off x="3574" y="5858917"/>
              <a:ext cx="1020944" cy="1006401"/>
            </a:xfrm>
            <a:prstGeom prst="rect">
              <a:avLst/>
            </a:prstGeom>
            <a:noFill/>
            <a:ln>
              <a:noFill/>
            </a:ln>
          </p:spPr>
        </p:pic>
      </p:grpSp>
      <p:pic>
        <p:nvPicPr>
          <p:cNvPr id="283" name="Google Shape;283;p7"/>
          <p:cNvPicPr preferRelativeResize="0"/>
          <p:nvPr/>
        </p:nvPicPr>
        <p:blipFill rotWithShape="1">
          <a:blip r:embed="rId5"/>
          <a:srcRect/>
          <a:stretch>
            <a:fillRect/>
          </a:stretch>
        </p:blipFill>
        <p:spPr>
          <a:xfrm>
            <a:off x="10661928" y="269995"/>
            <a:ext cx="1184451" cy="35575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8"/>
          <p:cNvSpPr txBox="1"/>
          <p:nvPr/>
        </p:nvSpPr>
        <p:spPr>
          <a:xfrm>
            <a:off x="1024518" y="1615884"/>
            <a:ext cx="10229636" cy="4309717"/>
          </a:xfrm>
          <a:prstGeom prst="rect">
            <a:avLst/>
          </a:prstGeom>
          <a:noFill/>
          <a:ln>
            <a:noFill/>
          </a:ln>
        </p:spPr>
        <p:txBody>
          <a:bodyPr spcFirstLastPara="1" wrap="square" lIns="0" tIns="12050" rIns="0" bIns="0" anchor="t" anchorCtr="0">
            <a:noAutofit/>
          </a:bodyPr>
          <a:lstStyle/>
          <a:p>
            <a:pPr marL="0" marR="0" lvl="0" indent="0" algn="l"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93" name="Google Shape;293;p8"/>
          <p:cNvSpPr txBox="1"/>
          <p:nvPr/>
        </p:nvSpPr>
        <p:spPr>
          <a:xfrm>
            <a:off x="763221" y="268893"/>
            <a:ext cx="9569661" cy="578685"/>
          </a:xfrm>
          <a:prstGeom prst="rect">
            <a:avLst/>
          </a:prstGeom>
          <a:noFill/>
          <a:ln>
            <a:noFill/>
          </a:ln>
        </p:spPr>
        <p:txBody>
          <a:bodyPr spcFirstLastPara="1" wrap="square" lIns="0" tIns="12050" rIns="0" bIns="0" anchor="ctr" anchorCtr="0">
            <a:spAutoFit/>
          </a:bodyPr>
          <a:lstStyle/>
          <a:p>
            <a:pPr marL="0" marR="0" lvl="0" indent="0" algn="l" rtl="0">
              <a:lnSpc>
                <a:spcPct val="107000"/>
              </a:lnSpc>
              <a:spcBef>
                <a:spcPts val="0"/>
              </a:spcBef>
              <a:spcAft>
                <a:spcPts val="0"/>
              </a:spcAft>
              <a:buClr>
                <a:schemeClr val="dk1"/>
              </a:buClr>
              <a:buSzPts val="3600"/>
              <a:buFont typeface="Arial Black" panose="020B0A04020102020204"/>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COBERTURA DE PLAN DE SALUD</a:t>
            </a:r>
            <a:endParaRPr sz="3600" b="1">
              <a:solidFill>
                <a:schemeClr val="dk1"/>
              </a:solidFill>
              <a:latin typeface="Arial Black" panose="020B0A04020102020204"/>
              <a:ea typeface="Arial Black" panose="020B0A04020102020204"/>
              <a:cs typeface="Arial Black" panose="020B0A04020102020204"/>
              <a:sym typeface="Arial Black" panose="020B0A04020102020204"/>
            </a:endParaRPr>
          </a:p>
        </p:txBody>
      </p:sp>
      <p:pic>
        <p:nvPicPr>
          <p:cNvPr id="294" name="Google Shape;294;p8"/>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295" name="Google Shape;295;p8"/>
          <p:cNvPicPr preferRelativeResize="0"/>
          <p:nvPr/>
        </p:nvPicPr>
        <p:blipFill rotWithShape="1">
          <a:blip r:embed="rId4"/>
          <a:srcRect/>
          <a:stretch>
            <a:fillRect/>
          </a:stretch>
        </p:blipFill>
        <p:spPr>
          <a:xfrm>
            <a:off x="10661928" y="269995"/>
            <a:ext cx="1184451" cy="355757"/>
          </a:xfrm>
          <a:prstGeom prst="rect">
            <a:avLst/>
          </a:prstGeom>
          <a:noFill/>
          <a:ln>
            <a:noFill/>
          </a:ln>
        </p:spPr>
      </p:pic>
      <p:pic>
        <p:nvPicPr>
          <p:cNvPr id="296" name="Google Shape;296;p8"/>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297" name="Google Shape;297;p8"/>
          <p:cNvPicPr preferRelativeResize="0"/>
          <p:nvPr/>
        </p:nvPicPr>
        <p:blipFill rotWithShape="1">
          <a:blip r:embed="rId6"/>
          <a:srcRect/>
          <a:stretch>
            <a:fillRect/>
          </a:stretch>
        </p:blipFill>
        <p:spPr>
          <a:xfrm>
            <a:off x="937026" y="6364181"/>
            <a:ext cx="2048434" cy="493819"/>
          </a:xfrm>
          <a:prstGeom prst="rect">
            <a:avLst/>
          </a:prstGeom>
          <a:noFill/>
          <a:ln>
            <a:noFill/>
          </a:ln>
        </p:spPr>
      </p:pic>
      <p:sp>
        <p:nvSpPr>
          <p:cNvPr id="301" name="Google Shape;301;p8"/>
          <p:cNvSpPr txBox="1"/>
          <p:nvPr/>
        </p:nvSpPr>
        <p:spPr>
          <a:xfrm>
            <a:off x="381610" y="1490196"/>
            <a:ext cx="6904093" cy="1260345"/>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s-PE" sz="2400">
                <a:solidFill>
                  <a:schemeClr val="dk1"/>
                </a:solidFill>
                <a:latin typeface="Calibri" panose="020F0502020204030204"/>
                <a:ea typeface="Calibri" panose="020F0502020204030204"/>
                <a:cs typeface="Calibri" panose="020F0502020204030204"/>
                <a:sym typeface="Calibri" panose="020F0502020204030204"/>
              </a:rPr>
              <a:t>Es el pedido o requerimiento que realiza el asegurado respecto al cumplimiento de las coberturas de salud contratadas por las IAFAS públicas o privadas.</a:t>
            </a:r>
            <a:r>
              <a:rPr lang="es-PE" sz="2000">
                <a:solidFill>
                  <a:schemeClr val="dk1"/>
                </a:solidFill>
                <a:latin typeface="Calibri" panose="020F0502020204030204"/>
                <a:ea typeface="Calibri" panose="020F0502020204030204"/>
                <a:cs typeface="Calibri" panose="020F0502020204030204"/>
                <a:sym typeface="Calibri" panose="020F0502020204030204"/>
              </a:rPr>
              <a:t> </a:t>
            </a:r>
            <a:endParaRPr sz="20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302" name="Google Shape;302;p8"/>
          <p:cNvPicPr preferRelativeResize="0"/>
          <p:nvPr/>
        </p:nvPicPr>
        <p:blipFill rotWithShape="1">
          <a:blip r:embed="rId7"/>
          <a:srcRect/>
          <a:stretch>
            <a:fillRect/>
          </a:stretch>
        </p:blipFill>
        <p:spPr>
          <a:xfrm>
            <a:off x="7344567" y="1615884"/>
            <a:ext cx="4690118" cy="1341080"/>
          </a:xfrm>
          <a:prstGeom prst="rect">
            <a:avLst/>
          </a:prstGeom>
          <a:noFill/>
          <a:ln>
            <a:noFill/>
          </a:ln>
        </p:spPr>
      </p:pic>
      <p:pic>
        <p:nvPicPr>
          <p:cNvPr id="303" name="Google Shape;303;p8"/>
          <p:cNvPicPr preferRelativeResize="0"/>
          <p:nvPr/>
        </p:nvPicPr>
        <p:blipFill rotWithShape="1">
          <a:blip r:embed="rId8"/>
          <a:srcRect/>
          <a:stretch>
            <a:fillRect/>
          </a:stretch>
        </p:blipFill>
        <p:spPr>
          <a:xfrm>
            <a:off x="7404540" y="3853043"/>
            <a:ext cx="2637895" cy="2198246"/>
          </a:xfrm>
          <a:prstGeom prst="rect">
            <a:avLst/>
          </a:prstGeom>
          <a:noFill/>
          <a:ln>
            <a:noFill/>
          </a:ln>
        </p:spPr>
      </p:pic>
      <p:sp>
        <p:nvSpPr>
          <p:cNvPr id="304" name="Google Shape;304;p8"/>
          <p:cNvSpPr/>
          <p:nvPr/>
        </p:nvSpPr>
        <p:spPr>
          <a:xfrm>
            <a:off x="1803837" y="3518847"/>
            <a:ext cx="3474814" cy="2436679"/>
          </a:xfrm>
          <a:prstGeom prst="roundRect">
            <a:avLst>
              <a:gd name="adj" fmla="val 16667"/>
            </a:avLst>
          </a:prstGeom>
          <a:solidFill>
            <a:schemeClr val="lt1"/>
          </a:solidFill>
          <a:ln w="12700" cap="flat" cmpd="sng">
            <a:solidFill>
              <a:srgbClr val="2F5496"/>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rgbClr val="FF0000"/>
              </a:buClr>
              <a:buSzPts val="1800"/>
              <a:buFont typeface="Noto Sans Symbols"/>
              <a:buChar char="❑"/>
            </a:pPr>
            <a:r>
              <a:rPr lang="es-PE" sz="1800">
                <a:solidFill>
                  <a:schemeClr val="dk1"/>
                </a:solidFill>
                <a:latin typeface="Calibri" panose="020F0502020204030204"/>
                <a:ea typeface="Calibri" panose="020F0502020204030204"/>
                <a:cs typeface="Calibri" panose="020F0502020204030204"/>
                <a:sym typeface="Calibri" panose="020F0502020204030204"/>
              </a:rPr>
              <a:t>ESSALUD</a:t>
            </a:r>
          </a:p>
          <a:p>
            <a:pPr marL="285750" marR="0" lvl="0" indent="-285750" algn="l" rtl="0">
              <a:spcBef>
                <a:spcPts val="0"/>
              </a:spcBef>
              <a:spcAft>
                <a:spcPts val="0"/>
              </a:spcAft>
              <a:buClr>
                <a:srgbClr val="FF0000"/>
              </a:buClr>
              <a:buSzPts val="1800"/>
              <a:buFont typeface="Noto Sans Symbols"/>
              <a:buChar char="❑"/>
            </a:pPr>
            <a:r>
              <a:rPr lang="es-PE" sz="1800">
                <a:solidFill>
                  <a:schemeClr val="dk1"/>
                </a:solidFill>
                <a:latin typeface="Calibri" panose="020F0502020204030204"/>
                <a:ea typeface="Calibri" panose="020F0502020204030204"/>
                <a:cs typeface="Calibri" panose="020F0502020204030204"/>
                <a:sym typeface="Calibri" panose="020F0502020204030204"/>
              </a:rPr>
              <a:t>SIS</a:t>
            </a:r>
          </a:p>
          <a:p>
            <a:pPr marL="285750" marR="0" lvl="0" indent="-285750" algn="l" rtl="0">
              <a:spcBef>
                <a:spcPts val="0"/>
              </a:spcBef>
              <a:spcAft>
                <a:spcPts val="0"/>
              </a:spcAft>
              <a:buClr>
                <a:srgbClr val="FF0000"/>
              </a:buClr>
              <a:buSzPts val="1800"/>
              <a:buFont typeface="Noto Sans Symbols"/>
              <a:buChar char="❑"/>
            </a:pPr>
            <a:r>
              <a:rPr lang="es-PE" sz="1800">
                <a:solidFill>
                  <a:schemeClr val="dk1"/>
                </a:solidFill>
                <a:latin typeface="Calibri" panose="020F0502020204030204"/>
                <a:ea typeface="Calibri" panose="020F0502020204030204"/>
                <a:cs typeface="Calibri" panose="020F0502020204030204"/>
                <a:sym typeface="Calibri" panose="020F0502020204030204"/>
              </a:rPr>
              <a:t>SALUDPOL</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spcBef>
                <a:spcPts val="0"/>
              </a:spcBef>
              <a:spcAft>
                <a:spcPts val="0"/>
              </a:spcAft>
              <a:buClr>
                <a:srgbClr val="FF0000"/>
              </a:buClr>
              <a:buSzPts val="1800"/>
              <a:buFont typeface="Noto Sans Symbols"/>
              <a:buChar char="❑"/>
            </a:pPr>
            <a:r>
              <a:rPr lang="es-PE" sz="1800">
                <a:solidFill>
                  <a:schemeClr val="dk1"/>
                </a:solidFill>
                <a:latin typeface="Calibri" panose="020F0502020204030204"/>
                <a:ea typeface="Calibri" panose="020F0502020204030204"/>
                <a:cs typeface="Calibri" panose="020F0502020204030204"/>
                <a:sym typeface="Calibri" panose="020F0502020204030204"/>
              </a:rPr>
              <a:t>IAFASEP</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spcBef>
                <a:spcPts val="0"/>
              </a:spcBef>
              <a:spcAft>
                <a:spcPts val="0"/>
              </a:spcAft>
              <a:buClr>
                <a:srgbClr val="FF0000"/>
              </a:buClr>
              <a:buSzPts val="1800"/>
              <a:buFont typeface="Noto Sans Symbols"/>
              <a:buChar char="❑"/>
            </a:pPr>
            <a:r>
              <a:rPr lang="es-PE" sz="1800">
                <a:solidFill>
                  <a:schemeClr val="dk1"/>
                </a:solidFill>
                <a:latin typeface="Calibri" panose="020F0502020204030204"/>
                <a:ea typeface="Calibri" panose="020F0502020204030204"/>
                <a:cs typeface="Calibri" panose="020F0502020204030204"/>
                <a:sym typeface="Calibri" panose="020F0502020204030204"/>
              </a:rPr>
              <a:t>EPS </a:t>
            </a:r>
          </a:p>
          <a:p>
            <a:pPr marL="285750" marR="0" lvl="0" indent="-285750" algn="l" rtl="0">
              <a:spcBef>
                <a:spcPts val="0"/>
              </a:spcBef>
              <a:spcAft>
                <a:spcPts val="0"/>
              </a:spcAft>
              <a:buClr>
                <a:srgbClr val="FF0000"/>
              </a:buClr>
              <a:buSzPts val="1800"/>
              <a:buFont typeface="Noto Sans Symbols"/>
              <a:buChar char="❑"/>
            </a:pPr>
            <a:r>
              <a:rPr lang="es-PE" sz="1800">
                <a:solidFill>
                  <a:schemeClr val="dk1"/>
                </a:solidFill>
                <a:latin typeface="Calibri" panose="020F0502020204030204"/>
                <a:ea typeface="Calibri" panose="020F0502020204030204"/>
                <a:cs typeface="Calibri" panose="020F0502020204030204"/>
                <a:sym typeface="Calibri" panose="020F0502020204030204"/>
              </a:rPr>
              <a:t>SEGUROS PRIVADOS </a:t>
            </a:r>
          </a:p>
          <a:p>
            <a:pPr marL="285750" marR="0" lvl="0" indent="-285750" algn="l" rtl="0">
              <a:spcBef>
                <a:spcPts val="0"/>
              </a:spcBef>
              <a:spcAft>
                <a:spcPts val="0"/>
              </a:spcAft>
              <a:buClr>
                <a:srgbClr val="FF0000"/>
              </a:buClr>
              <a:buSzPts val="1800"/>
              <a:buFont typeface="Noto Sans Symbols"/>
              <a:buChar char="❑"/>
            </a:pPr>
            <a:r>
              <a:rPr lang="es-PE" sz="1800">
                <a:solidFill>
                  <a:schemeClr val="dk1"/>
                </a:solidFill>
                <a:latin typeface="Calibri" panose="020F0502020204030204"/>
                <a:ea typeface="Calibri" panose="020F0502020204030204"/>
                <a:cs typeface="Calibri" panose="020F0502020204030204"/>
                <a:sym typeface="Calibri" panose="020F0502020204030204"/>
              </a:rPr>
              <a:t>SEGUROS PREPAGOS </a:t>
            </a:r>
          </a:p>
          <a:p>
            <a:pPr marL="285750" marR="0" lvl="0" indent="-285750" algn="l" rtl="0">
              <a:spcBef>
                <a:spcPts val="0"/>
              </a:spcBef>
              <a:spcAft>
                <a:spcPts val="0"/>
              </a:spcAft>
              <a:buClr>
                <a:srgbClr val="FF0000"/>
              </a:buClr>
              <a:buSzPts val="1800"/>
              <a:buFont typeface="Noto Sans Symbols"/>
              <a:buChar char="❑"/>
            </a:pPr>
            <a:r>
              <a:rPr lang="es-PE" sz="1800">
                <a:solidFill>
                  <a:schemeClr val="dk1"/>
                </a:solidFill>
                <a:latin typeface="Calibri" panose="020F0502020204030204"/>
                <a:ea typeface="Calibri" panose="020F0502020204030204"/>
                <a:cs typeface="Calibri" panose="020F0502020204030204"/>
                <a:sym typeface="Calibri" panose="020F0502020204030204"/>
              </a:rPr>
              <a:t>AUTOSEGUROS Y FONDOS Y OTROS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9"/>
          <p:cNvSpPr txBox="1"/>
          <p:nvPr/>
        </p:nvSpPr>
        <p:spPr>
          <a:xfrm>
            <a:off x="1024518" y="1615884"/>
            <a:ext cx="10229636" cy="4309717"/>
          </a:xfrm>
          <a:prstGeom prst="rect">
            <a:avLst/>
          </a:prstGeom>
          <a:noFill/>
          <a:ln>
            <a:noFill/>
          </a:ln>
        </p:spPr>
        <p:txBody>
          <a:bodyPr spcFirstLastPara="1" wrap="square" lIns="0" tIns="12050" rIns="0" bIns="0" anchor="t" anchorCtr="0">
            <a:noAutofit/>
          </a:bodyPr>
          <a:lstStyle/>
          <a:p>
            <a:pPr marL="0" marR="0" lvl="0" indent="0" algn="l"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11" name="Google Shape;311;p9"/>
          <p:cNvSpPr txBox="1"/>
          <p:nvPr/>
        </p:nvSpPr>
        <p:spPr>
          <a:xfrm>
            <a:off x="914076" y="269995"/>
            <a:ext cx="9076086" cy="1171475"/>
          </a:xfrm>
          <a:prstGeom prst="rect">
            <a:avLst/>
          </a:prstGeom>
          <a:noFill/>
          <a:ln>
            <a:noFill/>
          </a:ln>
        </p:spPr>
        <p:txBody>
          <a:bodyPr spcFirstLastPara="1" wrap="square" lIns="0" tIns="12050" rIns="0" bIns="0" anchor="ctr" anchorCtr="0">
            <a:spAutoFit/>
          </a:bodyPr>
          <a:lstStyle/>
          <a:p>
            <a:pPr marL="0" marR="0" lvl="0" indent="0" algn="just" rtl="0">
              <a:lnSpc>
                <a:spcPct val="107000"/>
              </a:lnSpc>
              <a:spcBef>
                <a:spcPts val="0"/>
              </a:spcBef>
              <a:spcAft>
                <a:spcPts val="0"/>
              </a:spcAft>
              <a:buClr>
                <a:schemeClr val="dk1"/>
              </a:buClr>
              <a:buSzPts val="3600"/>
              <a:buFont typeface="Arial Black" panose="020B0A04020102020204"/>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REEMBOLSO DE GASTOS POR SERVICIOS MÉDICOS</a:t>
            </a:r>
            <a:endParaRPr sz="3600">
              <a:solidFill>
                <a:schemeClr val="dk1"/>
              </a:solidFill>
              <a:latin typeface="Arial Black" panose="020B0A04020102020204"/>
              <a:ea typeface="Arial Black" panose="020B0A04020102020204"/>
              <a:cs typeface="Arial Black" panose="020B0A04020102020204"/>
              <a:sym typeface="Arial Black" panose="020B0A04020102020204"/>
            </a:endParaRPr>
          </a:p>
        </p:txBody>
      </p:sp>
      <p:pic>
        <p:nvPicPr>
          <p:cNvPr id="312" name="Google Shape;312;p9"/>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313" name="Google Shape;313;p9"/>
          <p:cNvPicPr preferRelativeResize="0"/>
          <p:nvPr/>
        </p:nvPicPr>
        <p:blipFill rotWithShape="1">
          <a:blip r:embed="rId4"/>
          <a:srcRect/>
          <a:stretch>
            <a:fillRect/>
          </a:stretch>
        </p:blipFill>
        <p:spPr>
          <a:xfrm>
            <a:off x="10661928" y="269995"/>
            <a:ext cx="1184451" cy="355757"/>
          </a:xfrm>
          <a:prstGeom prst="rect">
            <a:avLst/>
          </a:prstGeom>
          <a:noFill/>
          <a:ln>
            <a:noFill/>
          </a:ln>
        </p:spPr>
      </p:pic>
      <p:pic>
        <p:nvPicPr>
          <p:cNvPr id="314" name="Google Shape;314;p9"/>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315" name="Google Shape;315;p9"/>
          <p:cNvPicPr preferRelativeResize="0"/>
          <p:nvPr/>
        </p:nvPicPr>
        <p:blipFill rotWithShape="1">
          <a:blip r:embed="rId6"/>
          <a:srcRect/>
          <a:stretch>
            <a:fillRect/>
          </a:stretch>
        </p:blipFill>
        <p:spPr>
          <a:xfrm>
            <a:off x="914076" y="6364181"/>
            <a:ext cx="2048434" cy="493819"/>
          </a:xfrm>
          <a:prstGeom prst="rect">
            <a:avLst/>
          </a:prstGeom>
          <a:noFill/>
          <a:ln>
            <a:noFill/>
          </a:ln>
        </p:spPr>
      </p:pic>
      <p:sp>
        <p:nvSpPr>
          <p:cNvPr id="319" name="Google Shape;319;p9"/>
          <p:cNvSpPr txBox="1"/>
          <p:nvPr/>
        </p:nvSpPr>
        <p:spPr>
          <a:xfrm>
            <a:off x="937846" y="2090281"/>
            <a:ext cx="5330219" cy="2841034"/>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s-PE" sz="2400">
                <a:solidFill>
                  <a:schemeClr val="dk1"/>
                </a:solidFill>
                <a:latin typeface="Calibri" panose="020F0502020204030204"/>
                <a:ea typeface="Calibri" panose="020F0502020204030204"/>
                <a:cs typeface="Calibri" panose="020F0502020204030204"/>
                <a:sym typeface="Calibri" panose="020F0502020204030204"/>
              </a:rPr>
              <a:t>Es el pedido o requerimiento económico que realiza el asegurado a su aseguradora, respecto a un servicio o atención que se encontraba cubierta en su póliza y que no pudo ser atendida generando un desembolso económico en el asegurado.</a:t>
            </a: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320" name="Google Shape;320;p9"/>
          <p:cNvPicPr preferRelativeResize="0"/>
          <p:nvPr/>
        </p:nvPicPr>
        <p:blipFill rotWithShape="1">
          <a:blip r:embed="rId7"/>
          <a:srcRect/>
          <a:stretch>
            <a:fillRect/>
          </a:stretch>
        </p:blipFill>
        <p:spPr>
          <a:xfrm>
            <a:off x="8870828" y="1910598"/>
            <a:ext cx="2857500" cy="1600200"/>
          </a:xfrm>
          <a:prstGeom prst="rect">
            <a:avLst/>
          </a:prstGeom>
          <a:noFill/>
          <a:ln>
            <a:noFill/>
          </a:ln>
        </p:spPr>
      </p:pic>
      <p:pic>
        <p:nvPicPr>
          <p:cNvPr id="321" name="Google Shape;321;p9"/>
          <p:cNvPicPr preferRelativeResize="0"/>
          <p:nvPr/>
        </p:nvPicPr>
        <p:blipFill rotWithShape="1">
          <a:blip r:embed="rId8"/>
          <a:srcRect/>
          <a:stretch>
            <a:fillRect/>
          </a:stretch>
        </p:blipFill>
        <p:spPr>
          <a:xfrm>
            <a:off x="8195193" y="4209436"/>
            <a:ext cx="3514725" cy="1295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0"/>
          <p:cNvSpPr txBox="1"/>
          <p:nvPr/>
        </p:nvSpPr>
        <p:spPr>
          <a:xfrm>
            <a:off x="354719" y="2053986"/>
            <a:ext cx="4852219" cy="3015853"/>
          </a:xfrm>
          <a:prstGeom prst="rect">
            <a:avLst/>
          </a:prstGeom>
          <a:noFill/>
          <a:ln>
            <a:noFill/>
          </a:ln>
        </p:spPr>
        <p:txBody>
          <a:bodyPr spcFirstLastPara="1" wrap="square" lIns="0" tIns="12050" rIns="0" bIns="0" anchor="t" anchorCtr="0">
            <a:noAutofit/>
          </a:bodyPr>
          <a:lstStyle/>
          <a:p>
            <a:pPr marL="270510" marR="0" lvl="0" indent="0" algn="just" rtl="0">
              <a:lnSpc>
                <a:spcPct val="107000"/>
              </a:lnSpc>
              <a:spcBef>
                <a:spcPts val="0"/>
              </a:spcBef>
              <a:spcAft>
                <a:spcPts val="0"/>
              </a:spcAft>
              <a:buClr>
                <a:schemeClr val="dk1"/>
              </a:buClr>
              <a:buSzPts val="2400"/>
              <a:buFont typeface="Calibri" panose="020F0502020204030204"/>
              <a:buNone/>
            </a:pPr>
            <a:r>
              <a:rPr lang="es-PE" sz="2400">
                <a:solidFill>
                  <a:schemeClr val="dk1"/>
                </a:solidFill>
                <a:latin typeface="Calibri" panose="020F0502020204030204"/>
                <a:ea typeface="Calibri" panose="020F0502020204030204"/>
                <a:cs typeface="Calibri" panose="020F0502020204030204"/>
                <a:sym typeface="Calibri" panose="020F0502020204030204"/>
              </a:rPr>
              <a:t>Es el pedido o requerimiento de resarcimiento económico que realiza el usuario al establecimiento de salud o institución administradora de fondos de salud, de cualquier pago realizado que señala no le corresponde.</a:t>
            </a: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80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328" name="Google Shape;328;p10"/>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329" name="Google Shape;329;p10"/>
          <p:cNvPicPr preferRelativeResize="0"/>
          <p:nvPr/>
        </p:nvPicPr>
        <p:blipFill rotWithShape="1">
          <a:blip r:embed="rId4"/>
          <a:srcRect/>
          <a:stretch>
            <a:fillRect/>
          </a:stretch>
        </p:blipFill>
        <p:spPr>
          <a:xfrm>
            <a:off x="10661928" y="269995"/>
            <a:ext cx="1184451" cy="355757"/>
          </a:xfrm>
          <a:prstGeom prst="rect">
            <a:avLst/>
          </a:prstGeom>
          <a:noFill/>
          <a:ln>
            <a:noFill/>
          </a:ln>
        </p:spPr>
      </p:pic>
      <p:pic>
        <p:nvPicPr>
          <p:cNvPr id="330" name="Google Shape;330;p10"/>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331" name="Google Shape;331;p10"/>
          <p:cNvPicPr preferRelativeResize="0"/>
          <p:nvPr/>
        </p:nvPicPr>
        <p:blipFill rotWithShape="1">
          <a:blip r:embed="rId6"/>
          <a:srcRect/>
          <a:stretch>
            <a:fillRect/>
          </a:stretch>
        </p:blipFill>
        <p:spPr>
          <a:xfrm>
            <a:off x="914076" y="6364181"/>
            <a:ext cx="2048434" cy="493819"/>
          </a:xfrm>
          <a:prstGeom prst="rect">
            <a:avLst/>
          </a:prstGeom>
          <a:noFill/>
          <a:ln>
            <a:noFill/>
          </a:ln>
        </p:spPr>
      </p:pic>
      <p:sp>
        <p:nvSpPr>
          <p:cNvPr id="335" name="Google Shape;335;p10"/>
          <p:cNvSpPr txBox="1"/>
          <p:nvPr/>
        </p:nvSpPr>
        <p:spPr>
          <a:xfrm>
            <a:off x="566244" y="204969"/>
            <a:ext cx="9663889" cy="1251368"/>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DEVOLUCIÓN DE PAGO POR SERVICIOS DE SALUD</a:t>
            </a:r>
            <a:endParaRPr sz="3600">
              <a:solidFill>
                <a:schemeClr val="dk1"/>
              </a:solidFill>
              <a:latin typeface="Arial Black" panose="020B0A04020102020204"/>
              <a:ea typeface="Arial Black" panose="020B0A04020102020204"/>
              <a:cs typeface="Arial Black" panose="020B0A04020102020204"/>
              <a:sym typeface="Arial Black" panose="020B0A04020102020204"/>
            </a:endParaRPr>
          </a:p>
        </p:txBody>
      </p:sp>
      <p:pic>
        <p:nvPicPr>
          <p:cNvPr id="336" name="Google Shape;336;p10"/>
          <p:cNvPicPr preferRelativeResize="0"/>
          <p:nvPr/>
        </p:nvPicPr>
        <p:blipFill rotWithShape="1">
          <a:blip r:embed="rId7"/>
          <a:srcRect/>
          <a:stretch>
            <a:fillRect/>
          </a:stretch>
        </p:blipFill>
        <p:spPr>
          <a:xfrm>
            <a:off x="8423793" y="1509012"/>
            <a:ext cx="3057525" cy="1495425"/>
          </a:xfrm>
          <a:prstGeom prst="rect">
            <a:avLst/>
          </a:prstGeom>
          <a:noFill/>
          <a:ln>
            <a:noFill/>
          </a:ln>
        </p:spPr>
      </p:pic>
      <p:pic>
        <p:nvPicPr>
          <p:cNvPr id="337" name="Google Shape;337;p10"/>
          <p:cNvPicPr preferRelativeResize="0"/>
          <p:nvPr/>
        </p:nvPicPr>
        <p:blipFill rotWithShape="1">
          <a:blip r:embed="rId8"/>
          <a:srcRect/>
          <a:stretch>
            <a:fillRect/>
          </a:stretch>
        </p:blipFill>
        <p:spPr>
          <a:xfrm>
            <a:off x="8423793" y="3784993"/>
            <a:ext cx="3057525" cy="177232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11"/>
          <p:cNvSpPr txBox="1"/>
          <p:nvPr/>
        </p:nvSpPr>
        <p:spPr>
          <a:xfrm>
            <a:off x="381611" y="1924856"/>
            <a:ext cx="5561990" cy="2042455"/>
          </a:xfrm>
          <a:prstGeom prst="rect">
            <a:avLst/>
          </a:prstGeom>
          <a:noFill/>
          <a:ln>
            <a:noFill/>
          </a:ln>
        </p:spPr>
        <p:txBody>
          <a:bodyPr spcFirstLastPara="1" wrap="square" lIns="0" tIns="12050" rIns="0" bIns="0" anchor="t" anchorCtr="0">
            <a:noAutofit/>
          </a:bodyPr>
          <a:lstStyle/>
          <a:p>
            <a:pPr marL="270510" marR="0" lvl="0" indent="0" algn="just" rtl="0">
              <a:lnSpc>
                <a:spcPct val="107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270510" marR="0" lvl="0" indent="0" algn="just" rtl="0">
              <a:lnSpc>
                <a:spcPct val="107000"/>
              </a:lnSpc>
              <a:spcBef>
                <a:spcPts val="800"/>
              </a:spcBef>
              <a:spcAft>
                <a:spcPts val="0"/>
              </a:spcAft>
              <a:buClr>
                <a:schemeClr val="dk1"/>
              </a:buClr>
              <a:buSzPts val="2400"/>
              <a:buFont typeface="Calibri" panose="020F0502020204030204"/>
              <a:buNone/>
            </a:pPr>
            <a:r>
              <a:rPr lang="es-PE" sz="2400">
                <a:solidFill>
                  <a:schemeClr val="dk1"/>
                </a:solidFill>
                <a:latin typeface="Calibri" panose="020F0502020204030204"/>
                <a:ea typeface="Calibri" panose="020F0502020204030204"/>
                <a:cs typeface="Calibri" panose="020F0502020204030204"/>
                <a:sym typeface="Calibri" panose="020F0502020204030204"/>
              </a:rPr>
              <a:t>Es el pedido o requerimiento de excepción de pago que realiza el usuario o asegurado a las IAFAS o IPRESS, UGIPRES por considerar circunstancias que los excluye de dicho pago.</a:t>
            </a: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80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344" name="Google Shape;344;p11"/>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345" name="Google Shape;345;p11"/>
          <p:cNvPicPr preferRelativeResize="0"/>
          <p:nvPr/>
        </p:nvPicPr>
        <p:blipFill rotWithShape="1">
          <a:blip r:embed="rId4"/>
          <a:srcRect/>
          <a:stretch>
            <a:fillRect/>
          </a:stretch>
        </p:blipFill>
        <p:spPr>
          <a:xfrm>
            <a:off x="10661928" y="269995"/>
            <a:ext cx="1184451" cy="355757"/>
          </a:xfrm>
          <a:prstGeom prst="rect">
            <a:avLst/>
          </a:prstGeom>
          <a:noFill/>
          <a:ln>
            <a:noFill/>
          </a:ln>
        </p:spPr>
      </p:pic>
      <p:pic>
        <p:nvPicPr>
          <p:cNvPr id="346" name="Google Shape;346;p11"/>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347" name="Google Shape;347;p11"/>
          <p:cNvPicPr preferRelativeResize="0"/>
          <p:nvPr/>
        </p:nvPicPr>
        <p:blipFill rotWithShape="1">
          <a:blip r:embed="rId6"/>
          <a:srcRect/>
          <a:stretch>
            <a:fillRect/>
          </a:stretch>
        </p:blipFill>
        <p:spPr>
          <a:xfrm>
            <a:off x="914076" y="6364181"/>
            <a:ext cx="2048434" cy="493819"/>
          </a:xfrm>
          <a:prstGeom prst="rect">
            <a:avLst/>
          </a:prstGeom>
          <a:noFill/>
          <a:ln>
            <a:noFill/>
          </a:ln>
        </p:spPr>
      </p:pic>
      <p:sp>
        <p:nvSpPr>
          <p:cNvPr id="351" name="Google Shape;351;p11"/>
          <p:cNvSpPr txBox="1"/>
          <p:nvPr/>
        </p:nvSpPr>
        <p:spPr>
          <a:xfrm>
            <a:off x="566244" y="204969"/>
            <a:ext cx="9663889" cy="1251625"/>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EXONERACIÓN DE PAGO POR SERVICIOS DE SALUD</a:t>
            </a:r>
            <a:endParaRPr sz="3600">
              <a:solidFill>
                <a:schemeClr val="dk1"/>
              </a:solidFill>
              <a:latin typeface="Arial Black" panose="020B0A04020102020204"/>
              <a:ea typeface="Arial Black" panose="020B0A04020102020204"/>
              <a:cs typeface="Arial Black" panose="020B0A04020102020204"/>
              <a:sym typeface="Arial Black" panose="020B0A04020102020204"/>
            </a:endParaRPr>
          </a:p>
        </p:txBody>
      </p:sp>
      <p:pic>
        <p:nvPicPr>
          <p:cNvPr id="352" name="Google Shape;352;p11"/>
          <p:cNvPicPr preferRelativeResize="0"/>
          <p:nvPr/>
        </p:nvPicPr>
        <p:blipFill rotWithShape="1">
          <a:blip r:embed="rId7"/>
          <a:srcRect/>
          <a:stretch>
            <a:fillRect/>
          </a:stretch>
        </p:blipFill>
        <p:spPr>
          <a:xfrm>
            <a:off x="8196628" y="1646442"/>
            <a:ext cx="3057525" cy="1756011"/>
          </a:xfrm>
          <a:prstGeom prst="rect">
            <a:avLst/>
          </a:prstGeom>
          <a:noFill/>
          <a:ln>
            <a:noFill/>
          </a:ln>
        </p:spPr>
      </p:pic>
      <p:pic>
        <p:nvPicPr>
          <p:cNvPr id="353" name="Google Shape;353;p11" descr="Exoneración o no de aportes parafiscales para empleados, ¿a quiénes aplica?  | Actualícese"/>
          <p:cNvPicPr preferRelativeResize="0"/>
          <p:nvPr/>
        </p:nvPicPr>
        <p:blipFill rotWithShape="1">
          <a:blip r:embed="rId8"/>
          <a:srcRect/>
          <a:stretch>
            <a:fillRect/>
          </a:stretch>
        </p:blipFill>
        <p:spPr>
          <a:xfrm>
            <a:off x="6829790" y="4364877"/>
            <a:ext cx="2895600" cy="15811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12"/>
          <p:cNvSpPr txBox="1"/>
          <p:nvPr/>
        </p:nvSpPr>
        <p:spPr>
          <a:xfrm>
            <a:off x="381610" y="2323593"/>
            <a:ext cx="5532493" cy="1251368"/>
          </a:xfrm>
          <a:prstGeom prst="rect">
            <a:avLst/>
          </a:prstGeom>
          <a:noFill/>
          <a:ln>
            <a:noFill/>
          </a:ln>
        </p:spPr>
        <p:txBody>
          <a:bodyPr spcFirstLastPara="1" wrap="square" lIns="0" tIns="12050" rIns="0" bIns="0" anchor="t" anchorCtr="0">
            <a:noAutofit/>
          </a:bodyPr>
          <a:lstStyle/>
          <a:p>
            <a:pPr marL="270510" marR="0" lvl="0" indent="0" algn="just" rtl="0">
              <a:lnSpc>
                <a:spcPct val="107000"/>
              </a:lnSpc>
              <a:spcBef>
                <a:spcPts val="0"/>
              </a:spcBef>
              <a:spcAft>
                <a:spcPts val="0"/>
              </a:spcAft>
              <a:buClr>
                <a:schemeClr val="dk1"/>
              </a:buClr>
              <a:buSzPts val="2400"/>
              <a:buFont typeface="Calibri" panose="020F0502020204030204"/>
              <a:buNone/>
            </a:pPr>
            <a:r>
              <a:rPr lang="es-PE" sz="2400">
                <a:solidFill>
                  <a:schemeClr val="dk1"/>
                </a:solidFill>
                <a:latin typeface="Calibri" panose="020F0502020204030204"/>
                <a:ea typeface="Calibri" panose="020F0502020204030204"/>
                <a:cs typeface="Calibri" panose="020F0502020204030204"/>
                <a:sym typeface="Calibri" panose="020F0502020204030204"/>
              </a:rPr>
              <a:t>Es el pedido o requerimiento de resarcimiento económico que realiza el usuario al establecimiento de salud, médico o profesionales de la salud como consecuencia de una intervención o atención médica.</a:t>
            </a: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80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360" name="Google Shape;360;p12"/>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361" name="Google Shape;361;p12"/>
          <p:cNvPicPr preferRelativeResize="0"/>
          <p:nvPr/>
        </p:nvPicPr>
        <p:blipFill rotWithShape="1">
          <a:blip r:embed="rId4"/>
          <a:srcRect/>
          <a:stretch>
            <a:fillRect/>
          </a:stretch>
        </p:blipFill>
        <p:spPr>
          <a:xfrm>
            <a:off x="10661928" y="269995"/>
            <a:ext cx="1184451" cy="355757"/>
          </a:xfrm>
          <a:prstGeom prst="rect">
            <a:avLst/>
          </a:prstGeom>
          <a:noFill/>
          <a:ln>
            <a:noFill/>
          </a:ln>
        </p:spPr>
      </p:pic>
      <p:pic>
        <p:nvPicPr>
          <p:cNvPr id="362" name="Google Shape;362;p12"/>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363" name="Google Shape;363;p12"/>
          <p:cNvPicPr preferRelativeResize="0"/>
          <p:nvPr/>
        </p:nvPicPr>
        <p:blipFill rotWithShape="1">
          <a:blip r:embed="rId6"/>
          <a:srcRect/>
          <a:stretch>
            <a:fillRect/>
          </a:stretch>
        </p:blipFill>
        <p:spPr>
          <a:xfrm>
            <a:off x="914076" y="6364181"/>
            <a:ext cx="2048434" cy="493819"/>
          </a:xfrm>
          <a:prstGeom prst="rect">
            <a:avLst/>
          </a:prstGeom>
          <a:noFill/>
          <a:ln>
            <a:noFill/>
          </a:ln>
        </p:spPr>
      </p:pic>
      <p:sp>
        <p:nvSpPr>
          <p:cNvPr id="367" name="Google Shape;367;p12"/>
          <p:cNvSpPr txBox="1"/>
          <p:nvPr/>
        </p:nvSpPr>
        <p:spPr>
          <a:xfrm>
            <a:off x="566244" y="204969"/>
            <a:ext cx="9663889" cy="1844159"/>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INDEMNIZACIÓN DERIVADA DE LA PRESTACIÓN DE SERVICIOS DE SALUD</a:t>
            </a:r>
            <a:endParaRPr sz="3600">
              <a:solidFill>
                <a:schemeClr val="dk1"/>
              </a:solidFill>
              <a:latin typeface="Arial Black" panose="020B0A04020102020204"/>
              <a:ea typeface="Arial Black" panose="020B0A04020102020204"/>
              <a:cs typeface="Arial Black" panose="020B0A04020102020204"/>
              <a:sym typeface="Arial Black" panose="020B0A04020102020204"/>
            </a:endParaRPr>
          </a:p>
        </p:txBody>
      </p:sp>
      <p:pic>
        <p:nvPicPr>
          <p:cNvPr id="368" name="Google Shape;368;p12"/>
          <p:cNvPicPr preferRelativeResize="0"/>
          <p:nvPr/>
        </p:nvPicPr>
        <p:blipFill rotWithShape="1">
          <a:blip r:embed="rId7"/>
          <a:srcRect/>
          <a:stretch>
            <a:fillRect/>
          </a:stretch>
        </p:blipFill>
        <p:spPr>
          <a:xfrm>
            <a:off x="8657869" y="1498776"/>
            <a:ext cx="3155441" cy="2099803"/>
          </a:xfrm>
          <a:prstGeom prst="rect">
            <a:avLst/>
          </a:prstGeom>
          <a:noFill/>
          <a:ln>
            <a:noFill/>
          </a:ln>
        </p:spPr>
      </p:pic>
      <p:pic>
        <p:nvPicPr>
          <p:cNvPr id="369" name="Google Shape;369;p12"/>
          <p:cNvPicPr preferRelativeResize="0"/>
          <p:nvPr/>
        </p:nvPicPr>
        <p:blipFill rotWithShape="1">
          <a:blip r:embed="rId8"/>
          <a:srcRect/>
          <a:stretch>
            <a:fillRect/>
          </a:stretch>
        </p:blipFill>
        <p:spPr>
          <a:xfrm>
            <a:off x="8753758" y="4033705"/>
            <a:ext cx="2952750" cy="15525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13"/>
          <p:cNvSpPr txBox="1"/>
          <p:nvPr/>
        </p:nvSpPr>
        <p:spPr>
          <a:xfrm>
            <a:off x="381610" y="2027028"/>
            <a:ext cx="5222777" cy="2721949"/>
          </a:xfrm>
          <a:prstGeom prst="rect">
            <a:avLst/>
          </a:prstGeom>
          <a:noFill/>
          <a:ln>
            <a:noFill/>
          </a:ln>
        </p:spPr>
        <p:txBody>
          <a:bodyPr spcFirstLastPara="1" wrap="square" lIns="0" tIns="12050" rIns="0" bIns="0" anchor="t" anchorCtr="0">
            <a:noAutofit/>
          </a:bodyPr>
          <a:lstStyle/>
          <a:p>
            <a:pPr marL="270510" marR="0" lvl="0" indent="0" algn="just" rtl="0">
              <a:lnSpc>
                <a:spcPct val="107000"/>
              </a:lnSpc>
              <a:spcBef>
                <a:spcPts val="0"/>
              </a:spcBef>
              <a:spcAft>
                <a:spcPts val="0"/>
              </a:spcAft>
              <a:buClr>
                <a:schemeClr val="dk1"/>
              </a:buClr>
              <a:buSzPts val="2400"/>
              <a:buFont typeface="Calibri" panose="020F0502020204030204"/>
              <a:buNone/>
            </a:pPr>
            <a:r>
              <a:rPr lang="es-PE" sz="2400">
                <a:solidFill>
                  <a:schemeClr val="dk1"/>
                </a:solidFill>
                <a:latin typeface="Calibri" panose="020F0502020204030204"/>
                <a:ea typeface="Calibri" panose="020F0502020204030204"/>
                <a:cs typeface="Calibri" panose="020F0502020204030204"/>
                <a:sym typeface="Calibri" panose="020F0502020204030204"/>
              </a:rPr>
              <a:t>Es el pedido o requerimiento que realiza el usuario, respecto a la asistencia, atención u otros vinculados o conexos al establecimiento de salud, respecto al cumplimiento de las obligaciones pactadas en un contrato de salud.</a:t>
            </a: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80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376" name="Google Shape;376;p13"/>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377" name="Google Shape;377;p13"/>
          <p:cNvPicPr preferRelativeResize="0"/>
          <p:nvPr/>
        </p:nvPicPr>
        <p:blipFill rotWithShape="1">
          <a:blip r:embed="rId4"/>
          <a:srcRect/>
          <a:stretch>
            <a:fillRect/>
          </a:stretch>
        </p:blipFill>
        <p:spPr>
          <a:xfrm>
            <a:off x="10661928" y="269995"/>
            <a:ext cx="1184451" cy="355757"/>
          </a:xfrm>
          <a:prstGeom prst="rect">
            <a:avLst/>
          </a:prstGeom>
          <a:noFill/>
          <a:ln>
            <a:noFill/>
          </a:ln>
        </p:spPr>
      </p:pic>
      <p:pic>
        <p:nvPicPr>
          <p:cNvPr id="378" name="Google Shape;378;p13"/>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379" name="Google Shape;379;p13"/>
          <p:cNvPicPr preferRelativeResize="0"/>
          <p:nvPr/>
        </p:nvPicPr>
        <p:blipFill rotWithShape="1">
          <a:blip r:embed="rId6"/>
          <a:srcRect/>
          <a:stretch>
            <a:fillRect/>
          </a:stretch>
        </p:blipFill>
        <p:spPr>
          <a:xfrm>
            <a:off x="914076" y="6364181"/>
            <a:ext cx="2048434" cy="493819"/>
          </a:xfrm>
          <a:prstGeom prst="rect">
            <a:avLst/>
          </a:prstGeom>
          <a:noFill/>
          <a:ln>
            <a:noFill/>
          </a:ln>
        </p:spPr>
      </p:pic>
      <p:sp>
        <p:nvSpPr>
          <p:cNvPr id="383" name="Google Shape;383;p13"/>
          <p:cNvSpPr txBox="1"/>
          <p:nvPr/>
        </p:nvSpPr>
        <p:spPr>
          <a:xfrm>
            <a:off x="566244" y="204969"/>
            <a:ext cx="9663889" cy="1251625"/>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CUMPLIMIENTO DE CONTRATO DE SERVICIOS DE SALUD</a:t>
            </a:r>
            <a:endParaRPr sz="3600">
              <a:solidFill>
                <a:schemeClr val="dk1"/>
              </a:solidFill>
              <a:latin typeface="Arial Black" panose="020B0A04020102020204"/>
              <a:ea typeface="Arial Black" panose="020B0A04020102020204"/>
              <a:cs typeface="Arial Black" panose="020B0A04020102020204"/>
              <a:sym typeface="Arial Black" panose="020B0A04020102020204"/>
            </a:endParaRPr>
          </a:p>
        </p:txBody>
      </p:sp>
      <p:pic>
        <p:nvPicPr>
          <p:cNvPr id="384" name="Google Shape;384;p13"/>
          <p:cNvPicPr preferRelativeResize="0"/>
          <p:nvPr/>
        </p:nvPicPr>
        <p:blipFill rotWithShape="1">
          <a:blip r:embed="rId7"/>
          <a:srcRect/>
          <a:stretch>
            <a:fillRect/>
          </a:stretch>
        </p:blipFill>
        <p:spPr>
          <a:xfrm>
            <a:off x="8854605" y="1878910"/>
            <a:ext cx="2889945" cy="1923127"/>
          </a:xfrm>
          <a:prstGeom prst="rect">
            <a:avLst/>
          </a:prstGeom>
          <a:noFill/>
          <a:ln>
            <a:noFill/>
          </a:ln>
        </p:spPr>
      </p:pic>
      <p:pic>
        <p:nvPicPr>
          <p:cNvPr id="385" name="Google Shape;385;p13"/>
          <p:cNvPicPr preferRelativeResize="0"/>
          <p:nvPr/>
        </p:nvPicPr>
        <p:blipFill rotWithShape="1">
          <a:blip r:embed="rId8"/>
          <a:srcRect/>
          <a:stretch>
            <a:fillRect/>
          </a:stretch>
        </p:blipFill>
        <p:spPr>
          <a:xfrm>
            <a:off x="9125175" y="4103221"/>
            <a:ext cx="2619375" cy="17430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14"/>
          <p:cNvSpPr txBox="1"/>
          <p:nvPr/>
        </p:nvSpPr>
        <p:spPr>
          <a:xfrm>
            <a:off x="250287" y="1643102"/>
            <a:ext cx="9100190" cy="1251368"/>
          </a:xfrm>
          <a:prstGeom prst="rect">
            <a:avLst/>
          </a:prstGeom>
          <a:noFill/>
          <a:ln>
            <a:noFill/>
          </a:ln>
        </p:spPr>
        <p:txBody>
          <a:bodyPr spcFirstLastPara="1" wrap="square" lIns="0" tIns="12050" rIns="0" bIns="0" anchor="t" anchorCtr="0">
            <a:noAutofit/>
          </a:bodyPr>
          <a:lstStyle/>
          <a:p>
            <a:pPr marL="270510" marR="0" lvl="0" indent="0" algn="just" rtl="0">
              <a:lnSpc>
                <a:spcPct val="107000"/>
              </a:lnSpc>
              <a:spcBef>
                <a:spcPts val="0"/>
              </a:spcBef>
              <a:spcAft>
                <a:spcPts val="0"/>
              </a:spcAft>
              <a:buClr>
                <a:schemeClr val="dk1"/>
              </a:buClr>
              <a:buSzPts val="2400"/>
              <a:buFont typeface="Calibri" panose="020F0502020204030204"/>
              <a:buNone/>
            </a:pPr>
            <a:r>
              <a:rPr lang="es-PE" sz="2400">
                <a:solidFill>
                  <a:schemeClr val="dk1"/>
                </a:solidFill>
                <a:latin typeface="Calibri" panose="020F0502020204030204"/>
                <a:ea typeface="Calibri" panose="020F0502020204030204"/>
                <a:cs typeface="Calibri" panose="020F0502020204030204"/>
                <a:sym typeface="Calibri" panose="020F0502020204030204"/>
              </a:rPr>
              <a:t>Es el pedido o requerimiento realizado por las instituciones administradoras de fondo de aseguramiento en salud y/o unidades de gestión de las IPRESS y/o instituciones prestadoras de servicios de salud, respecto al cumplimiento de compromisos, convenios, servicios u obligaciones de prestaciones de salud vinculados o conexos.</a:t>
            </a:r>
            <a:r>
              <a:rPr lang="es-PE" sz="2400" b="1">
                <a:solidFill>
                  <a:schemeClr val="dk1"/>
                </a:solidFill>
                <a:latin typeface="Calibri" panose="020F0502020204030204"/>
                <a:ea typeface="Calibri" panose="020F0502020204030204"/>
                <a:cs typeface="Calibri" panose="020F0502020204030204"/>
                <a:sym typeface="Calibri" panose="020F0502020204030204"/>
              </a:rPr>
              <a:t> </a:t>
            </a: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80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392" name="Google Shape;392;p14"/>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393" name="Google Shape;393;p14"/>
          <p:cNvPicPr preferRelativeResize="0"/>
          <p:nvPr/>
        </p:nvPicPr>
        <p:blipFill rotWithShape="1">
          <a:blip r:embed="rId4"/>
          <a:srcRect/>
          <a:stretch>
            <a:fillRect/>
          </a:stretch>
        </p:blipFill>
        <p:spPr>
          <a:xfrm>
            <a:off x="10661928" y="269995"/>
            <a:ext cx="1184451" cy="355757"/>
          </a:xfrm>
          <a:prstGeom prst="rect">
            <a:avLst/>
          </a:prstGeom>
          <a:noFill/>
          <a:ln>
            <a:noFill/>
          </a:ln>
        </p:spPr>
      </p:pic>
      <p:pic>
        <p:nvPicPr>
          <p:cNvPr id="394" name="Google Shape;394;p14"/>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395" name="Google Shape;395;p14"/>
          <p:cNvPicPr preferRelativeResize="0"/>
          <p:nvPr/>
        </p:nvPicPr>
        <p:blipFill rotWithShape="1">
          <a:blip r:embed="rId6"/>
          <a:srcRect/>
          <a:stretch>
            <a:fillRect/>
          </a:stretch>
        </p:blipFill>
        <p:spPr>
          <a:xfrm>
            <a:off x="914076" y="6364181"/>
            <a:ext cx="2048434" cy="493819"/>
          </a:xfrm>
          <a:prstGeom prst="rect">
            <a:avLst/>
          </a:prstGeom>
          <a:noFill/>
          <a:ln>
            <a:noFill/>
          </a:ln>
        </p:spPr>
      </p:pic>
      <p:sp>
        <p:nvSpPr>
          <p:cNvPr id="399" name="Google Shape;399;p14"/>
          <p:cNvSpPr txBox="1"/>
          <p:nvPr/>
        </p:nvSpPr>
        <p:spPr>
          <a:xfrm>
            <a:off x="566244" y="204969"/>
            <a:ext cx="9663889" cy="658835"/>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INTERCAMBIO PRESTACIONAL</a:t>
            </a:r>
            <a:endParaRPr sz="3600">
              <a:solidFill>
                <a:schemeClr val="dk1"/>
              </a:solidFill>
              <a:latin typeface="Arial Black" panose="020B0A04020102020204"/>
              <a:ea typeface="Arial Black" panose="020B0A04020102020204"/>
              <a:cs typeface="Arial Black" panose="020B0A04020102020204"/>
              <a:sym typeface="Arial Black" panose="020B0A04020102020204"/>
            </a:endParaRPr>
          </a:p>
        </p:txBody>
      </p:sp>
      <p:pic>
        <p:nvPicPr>
          <p:cNvPr id="400" name="Google Shape;400;p14"/>
          <p:cNvPicPr preferRelativeResize="0"/>
          <p:nvPr/>
        </p:nvPicPr>
        <p:blipFill rotWithShape="1">
          <a:blip r:embed="rId7"/>
          <a:srcRect/>
          <a:stretch>
            <a:fillRect/>
          </a:stretch>
        </p:blipFill>
        <p:spPr>
          <a:xfrm>
            <a:off x="9523826" y="1051480"/>
            <a:ext cx="2510859" cy="3547087"/>
          </a:xfrm>
          <a:prstGeom prst="rect">
            <a:avLst/>
          </a:prstGeom>
          <a:noFill/>
          <a:ln>
            <a:noFill/>
          </a:ln>
        </p:spPr>
      </p:pic>
      <p:sp>
        <p:nvSpPr>
          <p:cNvPr id="401" name="Google Shape;401;p14"/>
          <p:cNvSpPr/>
          <p:nvPr/>
        </p:nvSpPr>
        <p:spPr>
          <a:xfrm>
            <a:off x="914076" y="3941380"/>
            <a:ext cx="8436401" cy="2422802"/>
          </a:xfrm>
          <a:prstGeom prst="roundRect">
            <a:avLst>
              <a:gd name="adj" fmla="val 16667"/>
            </a:avLst>
          </a:prstGeom>
          <a:solidFill>
            <a:srgbClr val="E1EFD8"/>
          </a:solidFill>
          <a:ln w="12700" cap="flat" cmpd="sng">
            <a:solidFill>
              <a:srgbClr val="BF90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600"/>
              <a:buFont typeface="Arial" panose="020B0604020202020204"/>
              <a:buChar char="•"/>
            </a:pPr>
            <a:r>
              <a:rPr lang="es-PE" sz="1600">
                <a:solidFill>
                  <a:schemeClr val="dk1"/>
                </a:solidFill>
                <a:latin typeface="Calibri" panose="020F0502020204030204"/>
                <a:ea typeface="Calibri" panose="020F0502020204030204"/>
                <a:cs typeface="Calibri" panose="020F0502020204030204"/>
                <a:sym typeface="Calibri" panose="020F0502020204030204"/>
              </a:rPr>
              <a:t>D.L. N° 1302: Decreto Legislativo que optimiza el intercambio prestacional en salud en el sector público. </a:t>
            </a:r>
          </a:p>
          <a:p>
            <a:pPr marL="285750" marR="0" lvl="0" indent="-285750" algn="l" rtl="0">
              <a:spcBef>
                <a:spcPts val="0"/>
              </a:spcBef>
              <a:spcAft>
                <a:spcPts val="0"/>
              </a:spcAft>
              <a:buClr>
                <a:schemeClr val="dk1"/>
              </a:buClr>
              <a:buSzPts val="1600"/>
              <a:buFont typeface="Arial" panose="020B0604020202020204"/>
              <a:buChar char="•"/>
            </a:pPr>
            <a:r>
              <a:rPr lang="es-PE" sz="1600">
                <a:solidFill>
                  <a:schemeClr val="dk1"/>
                </a:solidFill>
                <a:latin typeface="Calibri" panose="020F0502020204030204"/>
                <a:ea typeface="Calibri" panose="020F0502020204030204"/>
                <a:cs typeface="Calibri" panose="020F0502020204030204"/>
                <a:sym typeface="Calibri" panose="020F0502020204030204"/>
              </a:rPr>
              <a:t>D.S. N° 012-2019-SA: Decreto Supremo que aprueba el Reglamento del Decreto Legislativo N° 1302, Decreto Legislativo que optimiza el intercambio prestacional en el sector público.</a:t>
            </a:r>
          </a:p>
          <a:p>
            <a:pPr marL="285750" marR="0" lvl="0" indent="-285750" algn="l" rtl="0">
              <a:spcBef>
                <a:spcPts val="0"/>
              </a:spcBef>
              <a:spcAft>
                <a:spcPts val="0"/>
              </a:spcAft>
              <a:buClr>
                <a:schemeClr val="dk1"/>
              </a:buClr>
              <a:buSzPts val="1600"/>
              <a:buFont typeface="Arial" panose="020B0604020202020204"/>
              <a:buChar char="•"/>
            </a:pPr>
            <a:r>
              <a:rPr lang="es-PE" sz="1600">
                <a:solidFill>
                  <a:schemeClr val="dk1"/>
                </a:solidFill>
                <a:latin typeface="Calibri" panose="020F0502020204030204"/>
                <a:ea typeface="Calibri" panose="020F0502020204030204"/>
                <a:cs typeface="Calibri" panose="020F0502020204030204"/>
                <a:sym typeface="Calibri" panose="020F0502020204030204"/>
              </a:rPr>
              <a:t>D.L. N° 1466: Decreto Legislativo que aprueba disposiciones para fortalecer y facilitar la implementación del intercambio prestacional en salud, en el Sistema Nacional de Salud, que permitan la adecuada y plena prestación de los servicios de prevención y atención de salud para las personas contagiadas y con riesgo de contagio por COVID-19  </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15"/>
          <p:cNvSpPr txBox="1"/>
          <p:nvPr/>
        </p:nvSpPr>
        <p:spPr>
          <a:xfrm>
            <a:off x="381610" y="2027028"/>
            <a:ext cx="7479279" cy="2110063"/>
          </a:xfrm>
          <a:prstGeom prst="rect">
            <a:avLst/>
          </a:prstGeom>
          <a:noFill/>
          <a:ln>
            <a:noFill/>
          </a:ln>
        </p:spPr>
        <p:txBody>
          <a:bodyPr spcFirstLastPara="1" wrap="square" lIns="0" tIns="12050" rIns="0" bIns="0" anchor="t" anchorCtr="0">
            <a:noAutofit/>
          </a:bodyPr>
          <a:lstStyle/>
          <a:p>
            <a:pPr marL="270510" marR="0" lvl="0" indent="0" algn="just" rtl="0">
              <a:lnSpc>
                <a:spcPct val="107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270510" marR="0" lvl="0" indent="0" algn="just" rtl="0">
              <a:lnSpc>
                <a:spcPct val="107000"/>
              </a:lnSpc>
              <a:spcBef>
                <a:spcPts val="80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270510" marR="0" lvl="0" indent="0" algn="just" rtl="0">
              <a:lnSpc>
                <a:spcPct val="107000"/>
              </a:lnSpc>
              <a:spcBef>
                <a:spcPts val="800"/>
              </a:spcBef>
              <a:spcAft>
                <a:spcPts val="0"/>
              </a:spcAft>
              <a:buClr>
                <a:schemeClr val="dk1"/>
              </a:buClr>
              <a:buSzPts val="2400"/>
              <a:buFont typeface="Calibri" panose="020F0502020204030204"/>
              <a:buNone/>
            </a:pPr>
            <a:r>
              <a:rPr lang="es-PE" sz="2400">
                <a:solidFill>
                  <a:schemeClr val="dk1"/>
                </a:solidFill>
                <a:latin typeface="Calibri" panose="020F0502020204030204"/>
                <a:ea typeface="Calibri" panose="020F0502020204030204"/>
                <a:cs typeface="Calibri" panose="020F0502020204030204"/>
                <a:sym typeface="Calibri" panose="020F0502020204030204"/>
              </a:rPr>
              <a:t>Es el requerimiento que realiza EsSalud al usuario de los servicios de salud o a la persona responsable, por la atención médica brindada sin cobertura. </a:t>
            </a: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80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408" name="Google Shape;408;p15"/>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409" name="Google Shape;409;p15"/>
          <p:cNvPicPr preferRelativeResize="0"/>
          <p:nvPr/>
        </p:nvPicPr>
        <p:blipFill rotWithShape="1">
          <a:blip r:embed="rId4"/>
          <a:srcRect/>
          <a:stretch>
            <a:fillRect/>
          </a:stretch>
        </p:blipFill>
        <p:spPr>
          <a:xfrm>
            <a:off x="10661928" y="269995"/>
            <a:ext cx="1184451" cy="355757"/>
          </a:xfrm>
          <a:prstGeom prst="rect">
            <a:avLst/>
          </a:prstGeom>
          <a:noFill/>
          <a:ln>
            <a:noFill/>
          </a:ln>
        </p:spPr>
      </p:pic>
      <p:pic>
        <p:nvPicPr>
          <p:cNvPr id="410" name="Google Shape;410;p15"/>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411" name="Google Shape;411;p15"/>
          <p:cNvPicPr preferRelativeResize="0"/>
          <p:nvPr/>
        </p:nvPicPr>
        <p:blipFill rotWithShape="1">
          <a:blip r:embed="rId6"/>
          <a:srcRect/>
          <a:stretch>
            <a:fillRect/>
          </a:stretch>
        </p:blipFill>
        <p:spPr>
          <a:xfrm>
            <a:off x="914076" y="6364181"/>
            <a:ext cx="2048434" cy="493819"/>
          </a:xfrm>
          <a:prstGeom prst="rect">
            <a:avLst/>
          </a:prstGeom>
          <a:noFill/>
          <a:ln>
            <a:noFill/>
          </a:ln>
        </p:spPr>
      </p:pic>
      <p:sp>
        <p:nvSpPr>
          <p:cNvPr id="415" name="Google Shape;415;p15"/>
          <p:cNvSpPr txBox="1"/>
          <p:nvPr/>
        </p:nvSpPr>
        <p:spPr>
          <a:xfrm>
            <a:off x="566244" y="204969"/>
            <a:ext cx="9663889" cy="1251625"/>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PAGO DE PRESTACIONES DE SERVICIOS ASISTENCIALES</a:t>
            </a:r>
            <a:endParaRPr sz="3600">
              <a:solidFill>
                <a:schemeClr val="dk1"/>
              </a:solidFill>
              <a:latin typeface="Arial Black" panose="020B0A04020102020204"/>
              <a:ea typeface="Arial Black" panose="020B0A04020102020204"/>
              <a:cs typeface="Arial Black" panose="020B0A04020102020204"/>
              <a:sym typeface="Arial Black" panose="020B0A04020102020204"/>
            </a:endParaRPr>
          </a:p>
        </p:txBody>
      </p:sp>
      <p:pic>
        <p:nvPicPr>
          <p:cNvPr id="416" name="Google Shape;416;p15"/>
          <p:cNvPicPr preferRelativeResize="0"/>
          <p:nvPr/>
        </p:nvPicPr>
        <p:blipFill rotWithShape="1">
          <a:blip r:embed="rId7"/>
          <a:srcRect/>
          <a:stretch>
            <a:fillRect/>
          </a:stretch>
        </p:blipFill>
        <p:spPr>
          <a:xfrm>
            <a:off x="8244842" y="2288313"/>
            <a:ext cx="3553467" cy="259416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16"/>
          <p:cNvSpPr txBox="1"/>
          <p:nvPr/>
        </p:nvSpPr>
        <p:spPr>
          <a:xfrm>
            <a:off x="344949" y="2010886"/>
            <a:ext cx="5510161" cy="1251368"/>
          </a:xfrm>
          <a:prstGeom prst="rect">
            <a:avLst/>
          </a:prstGeom>
          <a:noFill/>
          <a:ln>
            <a:noFill/>
          </a:ln>
        </p:spPr>
        <p:txBody>
          <a:bodyPr spcFirstLastPara="1" wrap="square" lIns="0" tIns="12050" rIns="0" bIns="0" anchor="t" anchorCtr="0">
            <a:noAutofit/>
          </a:bodyPr>
          <a:lstStyle/>
          <a:p>
            <a:pPr marL="270510" marR="0" lvl="0" indent="0" algn="just" rtl="0">
              <a:lnSpc>
                <a:spcPct val="107000"/>
              </a:lnSpc>
              <a:spcBef>
                <a:spcPts val="0"/>
              </a:spcBef>
              <a:spcAft>
                <a:spcPts val="0"/>
              </a:spcAft>
              <a:buClr>
                <a:schemeClr val="dk1"/>
              </a:buClr>
              <a:buSzPts val="2400"/>
              <a:buFont typeface="Calibri" panose="020F0502020204030204"/>
              <a:buNone/>
            </a:pPr>
            <a:r>
              <a:rPr lang="es-PE" sz="2400">
                <a:solidFill>
                  <a:schemeClr val="dk1"/>
                </a:solidFill>
                <a:latin typeface="Calibri" panose="020F0502020204030204"/>
                <a:ea typeface="Calibri" panose="020F0502020204030204"/>
                <a:cs typeface="Calibri" panose="020F0502020204030204"/>
                <a:sym typeface="Calibri" panose="020F0502020204030204"/>
              </a:rPr>
              <a:t>Es el pedido o requerimiento que realiza el usuario, respecto a la emisión de certificados médicos, certificados de incapacidad, etc.</a:t>
            </a: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80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423" name="Google Shape;423;p16"/>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424" name="Google Shape;424;p16"/>
          <p:cNvPicPr preferRelativeResize="0"/>
          <p:nvPr/>
        </p:nvPicPr>
        <p:blipFill rotWithShape="1">
          <a:blip r:embed="rId4"/>
          <a:srcRect/>
          <a:stretch>
            <a:fillRect/>
          </a:stretch>
        </p:blipFill>
        <p:spPr>
          <a:xfrm>
            <a:off x="10661928" y="269995"/>
            <a:ext cx="1184451" cy="355757"/>
          </a:xfrm>
          <a:prstGeom prst="rect">
            <a:avLst/>
          </a:prstGeom>
          <a:noFill/>
          <a:ln>
            <a:noFill/>
          </a:ln>
        </p:spPr>
      </p:pic>
      <p:pic>
        <p:nvPicPr>
          <p:cNvPr id="425" name="Google Shape;425;p16"/>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426" name="Google Shape;426;p16"/>
          <p:cNvPicPr preferRelativeResize="0"/>
          <p:nvPr/>
        </p:nvPicPr>
        <p:blipFill rotWithShape="1">
          <a:blip r:embed="rId6"/>
          <a:srcRect/>
          <a:stretch>
            <a:fillRect/>
          </a:stretch>
        </p:blipFill>
        <p:spPr>
          <a:xfrm>
            <a:off x="914076" y="6364181"/>
            <a:ext cx="2048434" cy="493819"/>
          </a:xfrm>
          <a:prstGeom prst="rect">
            <a:avLst/>
          </a:prstGeom>
          <a:noFill/>
          <a:ln>
            <a:noFill/>
          </a:ln>
        </p:spPr>
      </p:pic>
      <p:sp>
        <p:nvSpPr>
          <p:cNvPr id="430" name="Google Shape;430;p16"/>
          <p:cNvSpPr txBox="1"/>
          <p:nvPr/>
        </p:nvSpPr>
        <p:spPr>
          <a:xfrm>
            <a:off x="566244" y="204969"/>
            <a:ext cx="9663889" cy="1251368"/>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OTORGAMIENTO DE DOCUMENTO MÉDICO</a:t>
            </a:r>
            <a:endParaRPr sz="3600">
              <a:solidFill>
                <a:schemeClr val="dk1"/>
              </a:solidFill>
              <a:latin typeface="Arial Black" panose="020B0A04020102020204"/>
              <a:ea typeface="Arial Black" panose="020B0A04020102020204"/>
              <a:cs typeface="Arial Black" panose="020B0A04020102020204"/>
              <a:sym typeface="Arial Black" panose="020B0A04020102020204"/>
            </a:endParaRPr>
          </a:p>
        </p:txBody>
      </p:sp>
      <p:pic>
        <p:nvPicPr>
          <p:cNvPr id="431" name="Google Shape;431;p16"/>
          <p:cNvPicPr preferRelativeResize="0"/>
          <p:nvPr/>
        </p:nvPicPr>
        <p:blipFill rotWithShape="1">
          <a:blip r:embed="rId7"/>
          <a:srcRect/>
          <a:stretch>
            <a:fillRect/>
          </a:stretch>
        </p:blipFill>
        <p:spPr>
          <a:xfrm>
            <a:off x="3487225" y="3429000"/>
            <a:ext cx="3400272" cy="3096418"/>
          </a:xfrm>
          <a:prstGeom prst="rect">
            <a:avLst/>
          </a:prstGeom>
          <a:noFill/>
          <a:ln>
            <a:noFill/>
          </a:ln>
          <a:effectLst>
            <a:outerShdw blurRad="152400" dist="317500" dir="5400000" sx="90000" sy="-19000" rotWithShape="0">
              <a:srgbClr val="000000">
                <a:alpha val="14901"/>
              </a:srgbClr>
            </a:outerShdw>
          </a:effectLst>
        </p:spPr>
      </p:pic>
      <p:sp>
        <p:nvSpPr>
          <p:cNvPr id="432" name="Google Shape;432;p16"/>
          <p:cNvSpPr/>
          <p:nvPr/>
        </p:nvSpPr>
        <p:spPr>
          <a:xfrm>
            <a:off x="8330234" y="2636570"/>
            <a:ext cx="3244644" cy="2035278"/>
          </a:xfrm>
          <a:prstGeom prst="roundRect">
            <a:avLst>
              <a:gd name="adj" fmla="val 16667"/>
            </a:avLst>
          </a:prstGeom>
          <a:solidFill>
            <a:srgbClr val="D5DBE5"/>
          </a:solidFill>
          <a:ln w="12700" cap="flat" cmpd="sng">
            <a:solidFill>
              <a:srgbClr val="42719B"/>
            </a:solidFill>
            <a:prstDash val="solid"/>
            <a:miter lim="800000"/>
            <a:headEnd type="none" w="sm" len="sm"/>
            <a:tailEnd type="none" w="sm" len="sm"/>
          </a:ln>
          <a:effectLst>
            <a:outerShdw blurRad="152400" dist="317500" dir="5400000" sx="90000" sy="-19000"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PE" sz="1800">
                <a:solidFill>
                  <a:schemeClr val="dk1"/>
                </a:solidFill>
                <a:latin typeface="Calibri" panose="020F0502020204030204"/>
                <a:ea typeface="Calibri" panose="020F0502020204030204"/>
                <a:cs typeface="Calibri" panose="020F0502020204030204"/>
                <a:sym typeface="Calibri" panose="020F0502020204030204"/>
              </a:rPr>
              <a:t>Artículo 25o.- Toda información relativa al acto médico que se realiza, tiene carácter reservado</a:t>
            </a:r>
          </a:p>
          <a:p>
            <a:pPr marL="0" marR="0" lvl="0" indent="0" algn="ctr" rtl="0">
              <a:spcBef>
                <a:spcPts val="0"/>
              </a:spcBef>
              <a:spcAft>
                <a:spcPts val="0"/>
              </a:spcAft>
              <a:buNone/>
            </a:pPr>
            <a:r>
              <a:rPr lang="es-PE" sz="1800">
                <a:solidFill>
                  <a:schemeClr val="dk1"/>
                </a:solidFill>
                <a:latin typeface="Calibri" panose="020F0502020204030204"/>
                <a:ea typeface="Calibri" panose="020F0502020204030204"/>
                <a:cs typeface="Calibri" panose="020F0502020204030204"/>
                <a:sym typeface="Calibri" panose="020F0502020204030204"/>
              </a:rPr>
              <a:t>Ley General de Salud - Ley Nº 26842</a:t>
            </a: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17"/>
          <p:cNvSpPr txBox="1"/>
          <p:nvPr/>
        </p:nvSpPr>
        <p:spPr>
          <a:xfrm>
            <a:off x="381610" y="2155340"/>
            <a:ext cx="10974648" cy="1612185"/>
          </a:xfrm>
          <a:prstGeom prst="rect">
            <a:avLst/>
          </a:prstGeom>
          <a:noFill/>
          <a:ln>
            <a:noFill/>
          </a:ln>
        </p:spPr>
        <p:txBody>
          <a:bodyPr spcFirstLastPara="1" wrap="square" lIns="0" tIns="12050" rIns="0" bIns="0" anchor="t" anchorCtr="0">
            <a:noAutofit/>
          </a:bodyPr>
          <a:lstStyle/>
          <a:p>
            <a:pPr marL="270510" marR="0" lvl="0" indent="0" algn="just" rtl="0">
              <a:lnSpc>
                <a:spcPct val="107000"/>
              </a:lnSpc>
              <a:spcBef>
                <a:spcPts val="0"/>
              </a:spcBef>
              <a:spcAft>
                <a:spcPts val="0"/>
              </a:spcAft>
              <a:buClr>
                <a:schemeClr val="dk1"/>
              </a:buClr>
              <a:buSzPts val="2400"/>
              <a:buFont typeface="Calibri" panose="020F0502020204030204"/>
              <a:buNone/>
            </a:pPr>
            <a:r>
              <a:rPr lang="es-PE" sz="2400">
                <a:solidFill>
                  <a:schemeClr val="dk1"/>
                </a:solidFill>
                <a:latin typeface="Calibri" panose="020F0502020204030204"/>
                <a:ea typeface="Calibri" panose="020F0502020204030204"/>
                <a:cs typeface="Calibri" panose="020F0502020204030204"/>
                <a:sym typeface="Calibri" panose="020F0502020204030204"/>
              </a:rPr>
              <a:t>Es el pedido o requerimiento que se realiza a la aseguradora por parte de los ocupantes de un vehículo, y/o peatones que pudieran verse afectados por un accidente de tránsito: indemnización por invalidez, incapacidad, muerte, sepelio y/o cobertura de prestaciones de salud. </a:t>
            </a:r>
            <a:r>
              <a:rPr lang="es-PE" sz="2400" b="1">
                <a:solidFill>
                  <a:schemeClr val="dk1"/>
                </a:solidFill>
                <a:latin typeface="Calibri" panose="020F0502020204030204"/>
                <a:ea typeface="Calibri" panose="020F0502020204030204"/>
                <a:cs typeface="Calibri" panose="020F0502020204030204"/>
                <a:sym typeface="Calibri" panose="020F0502020204030204"/>
              </a:rPr>
              <a:t>Obligatorios por Accidentes de Tránsito.</a:t>
            </a: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270510" marR="0" lvl="0" indent="0" algn="just" rtl="0">
              <a:lnSpc>
                <a:spcPct val="107000"/>
              </a:lnSpc>
              <a:spcBef>
                <a:spcPts val="80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80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439" name="Google Shape;439;p17"/>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440" name="Google Shape;440;p17"/>
          <p:cNvPicPr preferRelativeResize="0"/>
          <p:nvPr/>
        </p:nvPicPr>
        <p:blipFill rotWithShape="1">
          <a:blip r:embed="rId4"/>
          <a:srcRect/>
          <a:stretch>
            <a:fillRect/>
          </a:stretch>
        </p:blipFill>
        <p:spPr>
          <a:xfrm>
            <a:off x="10661928" y="269995"/>
            <a:ext cx="1184451" cy="355757"/>
          </a:xfrm>
          <a:prstGeom prst="rect">
            <a:avLst/>
          </a:prstGeom>
          <a:noFill/>
          <a:ln>
            <a:noFill/>
          </a:ln>
        </p:spPr>
      </p:pic>
      <p:pic>
        <p:nvPicPr>
          <p:cNvPr id="441" name="Google Shape;441;p17"/>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442" name="Google Shape;442;p17"/>
          <p:cNvPicPr preferRelativeResize="0"/>
          <p:nvPr/>
        </p:nvPicPr>
        <p:blipFill rotWithShape="1">
          <a:blip r:embed="rId6"/>
          <a:srcRect/>
          <a:stretch>
            <a:fillRect/>
          </a:stretch>
        </p:blipFill>
        <p:spPr>
          <a:xfrm>
            <a:off x="914076" y="6364181"/>
            <a:ext cx="2048434" cy="493819"/>
          </a:xfrm>
          <a:prstGeom prst="rect">
            <a:avLst/>
          </a:prstGeom>
          <a:noFill/>
          <a:ln>
            <a:noFill/>
          </a:ln>
        </p:spPr>
      </p:pic>
      <p:sp>
        <p:nvSpPr>
          <p:cNvPr id="446" name="Google Shape;446;p17"/>
          <p:cNvSpPr txBox="1"/>
          <p:nvPr/>
        </p:nvSpPr>
        <p:spPr>
          <a:xfrm>
            <a:off x="566244" y="204969"/>
            <a:ext cx="9909942" cy="1277914"/>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PRESTACIONES ECONÓMICAS Y DE SALUD DERIVADAS DEL SOAT/AFOCAT</a:t>
            </a:r>
            <a:endParaRPr sz="3600">
              <a:solidFill>
                <a:schemeClr val="dk1"/>
              </a:solidFill>
              <a:latin typeface="Arial Black" panose="020B0A04020102020204"/>
              <a:ea typeface="Arial Black" panose="020B0A04020102020204"/>
              <a:cs typeface="Arial Black" panose="020B0A04020102020204"/>
              <a:sym typeface="Arial Black" panose="020B0A04020102020204"/>
            </a:endParaRPr>
          </a:p>
        </p:txBody>
      </p:sp>
      <p:pic>
        <p:nvPicPr>
          <p:cNvPr id="447" name="Google Shape;447;p17"/>
          <p:cNvPicPr preferRelativeResize="0"/>
          <p:nvPr/>
        </p:nvPicPr>
        <p:blipFill rotWithShape="1">
          <a:blip r:embed="rId7"/>
          <a:srcRect/>
          <a:stretch>
            <a:fillRect/>
          </a:stretch>
        </p:blipFill>
        <p:spPr>
          <a:xfrm>
            <a:off x="569091" y="4189594"/>
            <a:ext cx="2465771" cy="918180"/>
          </a:xfrm>
          <a:prstGeom prst="rect">
            <a:avLst/>
          </a:prstGeom>
          <a:noFill/>
          <a:ln>
            <a:noFill/>
          </a:ln>
        </p:spPr>
      </p:pic>
      <p:pic>
        <p:nvPicPr>
          <p:cNvPr id="448" name="Google Shape;448;p17"/>
          <p:cNvPicPr preferRelativeResize="0"/>
          <p:nvPr/>
        </p:nvPicPr>
        <p:blipFill rotWithShape="1">
          <a:blip r:embed="rId8"/>
          <a:srcRect/>
          <a:stretch>
            <a:fillRect/>
          </a:stretch>
        </p:blipFill>
        <p:spPr>
          <a:xfrm>
            <a:off x="3094811" y="4850700"/>
            <a:ext cx="2620190" cy="1358286"/>
          </a:xfrm>
          <a:prstGeom prst="rect">
            <a:avLst/>
          </a:prstGeom>
          <a:noFill/>
          <a:ln>
            <a:noFill/>
          </a:ln>
        </p:spPr>
      </p:pic>
      <p:sp>
        <p:nvSpPr>
          <p:cNvPr id="449" name="Google Shape;449;p17"/>
          <p:cNvSpPr/>
          <p:nvPr/>
        </p:nvSpPr>
        <p:spPr>
          <a:xfrm>
            <a:off x="6323435" y="4028090"/>
            <a:ext cx="5406109" cy="2011171"/>
          </a:xfrm>
          <a:prstGeom prst="roundRect">
            <a:avLst>
              <a:gd name="adj" fmla="val 16667"/>
            </a:avLst>
          </a:prstGeom>
          <a:solidFill>
            <a:srgbClr val="E1EFD8"/>
          </a:solidFill>
          <a:ln w="12700" cap="flat" cmpd="sng">
            <a:solidFill>
              <a:srgbClr val="BF90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just" rtl="0">
              <a:spcBef>
                <a:spcPts val="0"/>
              </a:spcBef>
              <a:spcAft>
                <a:spcPts val="0"/>
              </a:spcAft>
              <a:buClr>
                <a:schemeClr val="dk1"/>
              </a:buClr>
              <a:buSzPts val="1800"/>
              <a:buFont typeface="Arial" panose="020B0604020202020204"/>
              <a:buChar char="•"/>
            </a:pPr>
            <a:r>
              <a:rPr lang="es-PE" sz="1800">
                <a:solidFill>
                  <a:schemeClr val="dk1"/>
                </a:solidFill>
                <a:latin typeface="Calibri" panose="020F0502020204030204"/>
                <a:ea typeface="Calibri" panose="020F0502020204030204"/>
                <a:cs typeface="Calibri" panose="020F0502020204030204"/>
                <a:sym typeface="Calibri" panose="020F0502020204030204"/>
              </a:rPr>
              <a:t>D.L. N° 1051: Decreto Legislativo que modifica la Ley N° 27181. Ley General de Transporte y Tránsito Terrestre. </a:t>
            </a:r>
          </a:p>
          <a:p>
            <a:pPr marL="285750" marR="0" lvl="0" indent="-285750" algn="just" rtl="0">
              <a:spcBef>
                <a:spcPts val="0"/>
              </a:spcBef>
              <a:spcAft>
                <a:spcPts val="0"/>
              </a:spcAft>
              <a:buClr>
                <a:schemeClr val="dk1"/>
              </a:buClr>
              <a:buSzPts val="1800"/>
              <a:buFont typeface="Arial" panose="020B0604020202020204"/>
              <a:buChar char="•"/>
            </a:pPr>
            <a:r>
              <a:rPr lang="es-PE" sz="1800">
                <a:solidFill>
                  <a:schemeClr val="dk1"/>
                </a:solidFill>
                <a:latin typeface="Calibri" panose="020F0502020204030204"/>
                <a:ea typeface="Calibri" panose="020F0502020204030204"/>
                <a:cs typeface="Calibri" panose="020F0502020204030204"/>
                <a:sym typeface="Calibri" panose="020F0502020204030204"/>
              </a:rPr>
              <a:t>Decreto Supremo N° 024-2002-MTC “Texto Único Ordenado del Reglamento Nacional de Responsabilidad Civil y Seguros Obligatorios por Accidentes de Tránsito.</a:t>
            </a: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18"/>
          <p:cNvSpPr txBox="1"/>
          <p:nvPr/>
        </p:nvSpPr>
        <p:spPr>
          <a:xfrm>
            <a:off x="335893" y="1816815"/>
            <a:ext cx="10974648" cy="1612185"/>
          </a:xfrm>
          <a:prstGeom prst="rect">
            <a:avLst/>
          </a:prstGeom>
          <a:noFill/>
          <a:ln>
            <a:noFill/>
          </a:ln>
        </p:spPr>
        <p:txBody>
          <a:bodyPr spcFirstLastPara="1" wrap="square" lIns="0" tIns="12050" rIns="0" bIns="0" anchor="t" anchorCtr="0">
            <a:noAutofit/>
          </a:bodyPr>
          <a:lstStyle/>
          <a:p>
            <a:pPr marL="270510" marR="0" lvl="0" indent="0" algn="just" rtl="0">
              <a:lnSpc>
                <a:spcPct val="107000"/>
              </a:lnSpc>
              <a:spcBef>
                <a:spcPts val="0"/>
              </a:spcBef>
              <a:spcAft>
                <a:spcPts val="0"/>
              </a:spcAft>
              <a:buClr>
                <a:schemeClr val="dk1"/>
              </a:buClr>
              <a:buSzPts val="2400"/>
              <a:buFont typeface="Calibri" panose="020F0502020204030204"/>
              <a:buNone/>
            </a:pPr>
            <a:r>
              <a:rPr lang="es-PE" sz="2400">
                <a:solidFill>
                  <a:schemeClr val="dk1"/>
                </a:solidFill>
                <a:latin typeface="Calibri" panose="020F0502020204030204"/>
                <a:ea typeface="Calibri" panose="020F0502020204030204"/>
                <a:cs typeface="Calibri" panose="020F0502020204030204"/>
                <a:sym typeface="Calibri" panose="020F0502020204030204"/>
              </a:rPr>
              <a:t>Es el pedido o requerimiento que se realiza a la aseguradora por parte del trabajador que labora en actividad de alto riesgo y que sufrió un accidente de trabajo: Prestaciones de salud, indemnización o pensión por invalidez, pensión de sobrevivencia, gastos de sepelio. </a:t>
            </a: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80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456" name="Google Shape;456;p18"/>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457" name="Google Shape;457;p18"/>
          <p:cNvPicPr preferRelativeResize="0"/>
          <p:nvPr/>
        </p:nvPicPr>
        <p:blipFill rotWithShape="1">
          <a:blip r:embed="rId4"/>
          <a:srcRect/>
          <a:stretch>
            <a:fillRect/>
          </a:stretch>
        </p:blipFill>
        <p:spPr>
          <a:xfrm>
            <a:off x="10661928" y="269995"/>
            <a:ext cx="1184451" cy="355757"/>
          </a:xfrm>
          <a:prstGeom prst="rect">
            <a:avLst/>
          </a:prstGeom>
          <a:noFill/>
          <a:ln>
            <a:noFill/>
          </a:ln>
        </p:spPr>
      </p:pic>
      <p:pic>
        <p:nvPicPr>
          <p:cNvPr id="458" name="Google Shape;458;p18"/>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459" name="Google Shape;459;p18"/>
          <p:cNvPicPr preferRelativeResize="0"/>
          <p:nvPr/>
        </p:nvPicPr>
        <p:blipFill rotWithShape="1">
          <a:blip r:embed="rId6"/>
          <a:srcRect/>
          <a:stretch>
            <a:fillRect/>
          </a:stretch>
        </p:blipFill>
        <p:spPr>
          <a:xfrm>
            <a:off x="914076" y="6364181"/>
            <a:ext cx="2048434" cy="493819"/>
          </a:xfrm>
          <a:prstGeom prst="rect">
            <a:avLst/>
          </a:prstGeom>
          <a:noFill/>
          <a:ln>
            <a:noFill/>
          </a:ln>
        </p:spPr>
      </p:pic>
      <p:sp>
        <p:nvSpPr>
          <p:cNvPr id="463" name="Google Shape;463;p18"/>
          <p:cNvSpPr txBox="1"/>
          <p:nvPr/>
        </p:nvSpPr>
        <p:spPr>
          <a:xfrm>
            <a:off x="566244" y="204969"/>
            <a:ext cx="9663889" cy="1251625"/>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PRESTACIONES ECONÓMICAS Y DE SALUD DERIVADAS DEL SCTR</a:t>
            </a:r>
            <a:endParaRPr sz="3600">
              <a:solidFill>
                <a:schemeClr val="dk1"/>
              </a:solidFill>
              <a:latin typeface="Arial Black" panose="020B0A04020102020204"/>
              <a:ea typeface="Arial Black" panose="020B0A04020102020204"/>
              <a:cs typeface="Arial Black" panose="020B0A04020102020204"/>
              <a:sym typeface="Arial Black" panose="020B0A04020102020204"/>
            </a:endParaRPr>
          </a:p>
        </p:txBody>
      </p:sp>
      <p:pic>
        <p:nvPicPr>
          <p:cNvPr id="464" name="Google Shape;464;p18"/>
          <p:cNvPicPr preferRelativeResize="0"/>
          <p:nvPr/>
        </p:nvPicPr>
        <p:blipFill rotWithShape="1">
          <a:blip r:embed="rId7"/>
          <a:srcRect/>
          <a:stretch>
            <a:fillRect/>
          </a:stretch>
        </p:blipFill>
        <p:spPr>
          <a:xfrm>
            <a:off x="4670951" y="3153755"/>
            <a:ext cx="3573397" cy="3573397"/>
          </a:xfrm>
          <a:prstGeom prst="rect">
            <a:avLst/>
          </a:prstGeom>
          <a:noFill/>
          <a:ln>
            <a:noFill/>
          </a:ln>
        </p:spPr>
      </p:pic>
      <p:sp>
        <p:nvSpPr>
          <p:cNvPr id="465" name="Google Shape;465;p18"/>
          <p:cNvSpPr/>
          <p:nvPr/>
        </p:nvSpPr>
        <p:spPr>
          <a:xfrm>
            <a:off x="7480856" y="3153755"/>
            <a:ext cx="4365523" cy="2885506"/>
          </a:xfrm>
          <a:prstGeom prst="ellipse">
            <a:avLst/>
          </a:prstGeom>
          <a:solidFill>
            <a:schemeClr val="lt1"/>
          </a:solidFill>
          <a:ln>
            <a:noFill/>
          </a:ln>
          <a:effectLst>
            <a:outerShdw blurRad="184150" dist="241300" dir="11520000" sx="110000" sy="110000" algn="ctr">
              <a:srgbClr val="000000">
                <a:alpha val="17647"/>
              </a:srgbClr>
            </a:outerShdw>
          </a:effectLst>
        </p:spPr>
        <p:txBody>
          <a:bodyPr spcFirstLastPara="1" wrap="square" lIns="91425" tIns="45700" rIns="91425" bIns="45700" anchor="ctr" anchorCtr="0">
            <a:noAutofit/>
          </a:bodyPr>
          <a:lstStyle/>
          <a:p>
            <a:pPr marL="0" marR="0" lvl="0" indent="0" algn="just" rtl="0">
              <a:spcBef>
                <a:spcPts val="0"/>
              </a:spcBef>
              <a:spcAft>
                <a:spcPts val="0"/>
              </a:spcAft>
              <a:buNone/>
            </a:pPr>
            <a:r>
              <a:rPr lang="es-PE" sz="2000" i="0">
                <a:solidFill>
                  <a:srgbClr val="385623"/>
                </a:solidFill>
                <a:latin typeface="Cambria" panose="02040503050406030204"/>
                <a:ea typeface="Cambria" panose="02040503050406030204"/>
                <a:cs typeface="Cambria" panose="02040503050406030204"/>
                <a:sym typeface="Cambria" panose="02040503050406030204"/>
              </a:rPr>
              <a:t>Las Actividades de Alto Riesgo obligados a contratar el SCTR y señalados en el Anexo 5 del D.S. N°009-97-SA</a:t>
            </a:r>
            <a:endParaRPr sz="2000">
              <a:solidFill>
                <a:srgbClr val="385623"/>
              </a:solidFill>
              <a:latin typeface="Cambria" panose="02040503050406030204"/>
              <a:ea typeface="Cambria" panose="02040503050406030204"/>
              <a:cs typeface="Cambria" panose="02040503050406030204"/>
              <a:sym typeface="Cambria" panose="02040503050406030204"/>
            </a:endParaRPr>
          </a:p>
        </p:txBody>
      </p:sp>
      <p:sp>
        <p:nvSpPr>
          <p:cNvPr id="466" name="Google Shape;466;p18"/>
          <p:cNvSpPr/>
          <p:nvPr/>
        </p:nvSpPr>
        <p:spPr>
          <a:xfrm>
            <a:off x="345621" y="3907050"/>
            <a:ext cx="3872418" cy="1844821"/>
          </a:xfrm>
          <a:prstGeom prst="roundRect">
            <a:avLst>
              <a:gd name="adj" fmla="val 16667"/>
            </a:avLst>
          </a:prstGeom>
          <a:solidFill>
            <a:schemeClr val="lt1"/>
          </a:solidFill>
          <a:ln>
            <a:noFill/>
          </a:ln>
          <a:effectLst>
            <a:outerShdw blurRad="225425" dist="50800" dir="5220000" algn="ctr">
              <a:srgbClr val="000000">
                <a:alpha val="3294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s-PE" sz="2000">
                <a:solidFill>
                  <a:srgbClr val="282828"/>
                </a:solidFill>
                <a:latin typeface="Cambria" panose="02040503050406030204"/>
                <a:ea typeface="Cambria" panose="02040503050406030204"/>
                <a:cs typeface="Cambria" panose="02040503050406030204"/>
                <a:sym typeface="Cambria" panose="02040503050406030204"/>
              </a:rPr>
              <a:t>El SCTR fue creado por la Ley Nº 26790 y se rige de acuerdo a las normas técnicas del D.S. 003-98-SA</a:t>
            </a:r>
            <a:endParaRPr sz="2000">
              <a:solidFill>
                <a:schemeClr val="dk1"/>
              </a:solidFill>
              <a:latin typeface="Cambria" panose="02040503050406030204"/>
              <a:ea typeface="Cambria" panose="02040503050406030204"/>
              <a:cs typeface="Cambria" panose="02040503050406030204"/>
              <a:sym typeface="Cambria" panose="02040503050406030204"/>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19"/>
          <p:cNvSpPr txBox="1"/>
          <p:nvPr/>
        </p:nvSpPr>
        <p:spPr>
          <a:xfrm>
            <a:off x="23689" y="1484465"/>
            <a:ext cx="6564880" cy="3728848"/>
          </a:xfrm>
          <a:prstGeom prst="rect">
            <a:avLst/>
          </a:prstGeom>
          <a:noFill/>
          <a:ln>
            <a:noFill/>
          </a:ln>
        </p:spPr>
        <p:txBody>
          <a:bodyPr spcFirstLastPara="1" wrap="square" lIns="0" tIns="12050" rIns="0" bIns="0" anchor="t" anchorCtr="0">
            <a:noAutofit/>
          </a:bodyPr>
          <a:lstStyle/>
          <a:p>
            <a:pPr marL="270510" marR="0" lvl="0" indent="0" algn="just" rtl="0">
              <a:lnSpc>
                <a:spcPct val="107000"/>
              </a:lnSpc>
              <a:spcBef>
                <a:spcPts val="0"/>
              </a:spcBef>
              <a:spcAft>
                <a:spcPts val="0"/>
              </a:spcAft>
              <a:buClr>
                <a:schemeClr val="dk1"/>
              </a:buClr>
              <a:buSzPts val="2400"/>
              <a:buFont typeface="Calibri" panose="020F0502020204030204"/>
              <a:buNone/>
            </a:pPr>
            <a:r>
              <a:rPr lang="es-PE" sz="2400">
                <a:solidFill>
                  <a:schemeClr val="dk1"/>
                </a:solidFill>
                <a:latin typeface="Calibri" panose="020F0502020204030204"/>
                <a:ea typeface="Calibri" panose="020F0502020204030204"/>
                <a:cs typeface="Calibri" panose="020F0502020204030204"/>
                <a:sym typeface="Calibri" panose="020F0502020204030204"/>
              </a:rPr>
              <a:t>Constituye un derecho de contenido dinerario que se otorga a los asegurados titulares y/o beneficiarios. Se paga en forma directa por EsSalud o por la Entidad Empleadora con cargo a reembolso por parte de EsSalud, cuando se reúnen las condiciones y requisitos necesarios para el otorgamiento. </a:t>
            </a:r>
          </a:p>
          <a:p>
            <a:pPr marL="613410" marR="0" lvl="0" indent="-342900" algn="just" rtl="0">
              <a:lnSpc>
                <a:spcPct val="107000"/>
              </a:lnSpc>
              <a:spcBef>
                <a:spcPts val="800"/>
              </a:spcBef>
              <a:spcAft>
                <a:spcPts val="0"/>
              </a:spcAft>
              <a:buClr>
                <a:srgbClr val="00B050"/>
              </a:buClr>
              <a:buSzPts val="2400"/>
              <a:buFont typeface="Noto Sans Symbols"/>
              <a:buChar char="❑"/>
            </a:pPr>
            <a:r>
              <a:rPr lang="es-PE" sz="2400">
                <a:solidFill>
                  <a:schemeClr val="dk1"/>
                </a:solidFill>
                <a:latin typeface="Calibri" panose="020F0502020204030204"/>
                <a:ea typeface="Calibri" panose="020F0502020204030204"/>
                <a:cs typeface="Calibri" panose="020F0502020204030204"/>
                <a:sym typeface="Calibri" panose="020F0502020204030204"/>
              </a:rPr>
              <a:t>Incapacidad temporal</a:t>
            </a:r>
          </a:p>
          <a:p>
            <a:pPr marL="613410" marR="0" lvl="0" indent="-342900" algn="just" rtl="0">
              <a:lnSpc>
                <a:spcPct val="107000"/>
              </a:lnSpc>
              <a:spcBef>
                <a:spcPts val="800"/>
              </a:spcBef>
              <a:spcAft>
                <a:spcPts val="0"/>
              </a:spcAft>
              <a:buClr>
                <a:srgbClr val="00B050"/>
              </a:buClr>
              <a:buSzPts val="2400"/>
              <a:buFont typeface="Noto Sans Symbols"/>
              <a:buChar char="❑"/>
            </a:pPr>
            <a:r>
              <a:rPr lang="es-PE" sz="2400">
                <a:solidFill>
                  <a:schemeClr val="dk1"/>
                </a:solidFill>
                <a:latin typeface="Calibri" panose="020F0502020204030204"/>
                <a:ea typeface="Calibri" panose="020F0502020204030204"/>
                <a:cs typeface="Calibri" panose="020F0502020204030204"/>
                <a:sym typeface="Calibri" panose="020F0502020204030204"/>
              </a:rPr>
              <a:t>Maternidad</a:t>
            </a:r>
          </a:p>
          <a:p>
            <a:pPr marL="613410" marR="0" lvl="0" indent="-342900" algn="just" rtl="0">
              <a:lnSpc>
                <a:spcPct val="107000"/>
              </a:lnSpc>
              <a:spcBef>
                <a:spcPts val="800"/>
              </a:spcBef>
              <a:spcAft>
                <a:spcPts val="0"/>
              </a:spcAft>
              <a:buClr>
                <a:srgbClr val="00B050"/>
              </a:buClr>
              <a:buSzPts val="2400"/>
              <a:buFont typeface="Noto Sans Symbols"/>
              <a:buChar char="❑"/>
            </a:pPr>
            <a:r>
              <a:rPr lang="es-PE" sz="2400">
                <a:solidFill>
                  <a:schemeClr val="dk1"/>
                </a:solidFill>
                <a:latin typeface="Calibri" panose="020F0502020204030204"/>
                <a:ea typeface="Calibri" panose="020F0502020204030204"/>
                <a:cs typeface="Calibri" panose="020F0502020204030204"/>
                <a:sym typeface="Calibri" panose="020F0502020204030204"/>
              </a:rPr>
              <a:t>Lactancia y</a:t>
            </a:r>
          </a:p>
          <a:p>
            <a:pPr marL="613410" marR="0" lvl="0" indent="-342900" algn="just" rtl="0">
              <a:lnSpc>
                <a:spcPct val="107000"/>
              </a:lnSpc>
              <a:spcBef>
                <a:spcPts val="800"/>
              </a:spcBef>
              <a:spcAft>
                <a:spcPts val="0"/>
              </a:spcAft>
              <a:buClr>
                <a:srgbClr val="00B050"/>
              </a:buClr>
              <a:buSzPts val="2400"/>
              <a:buFont typeface="Noto Sans Symbols"/>
              <a:buChar char="❑"/>
            </a:pPr>
            <a:r>
              <a:rPr lang="es-PE" sz="2400">
                <a:solidFill>
                  <a:schemeClr val="dk1"/>
                </a:solidFill>
                <a:latin typeface="Calibri" panose="020F0502020204030204"/>
                <a:ea typeface="Calibri" panose="020F0502020204030204"/>
                <a:cs typeface="Calibri" panose="020F0502020204030204"/>
                <a:sym typeface="Calibri" panose="020F0502020204030204"/>
              </a:rPr>
              <a:t>Sepelio</a:t>
            </a: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80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400"/>
              <a:buFont typeface="Calibri" panose="020F0502020204030204"/>
              <a:buNone/>
            </a:pP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473" name="Google Shape;473;p19"/>
          <p:cNvPicPr preferRelativeResize="0"/>
          <p:nvPr/>
        </p:nvPicPr>
        <p:blipFill rotWithShape="1">
          <a:blip r:embed="rId3"/>
          <a:srcRect/>
          <a:stretch>
            <a:fillRect/>
          </a:stretch>
        </p:blipFill>
        <p:spPr>
          <a:xfrm>
            <a:off x="0" y="17293"/>
            <a:ext cx="1132488" cy="1279496"/>
          </a:xfrm>
          <a:prstGeom prst="rect">
            <a:avLst/>
          </a:prstGeom>
          <a:noFill/>
          <a:ln>
            <a:noFill/>
          </a:ln>
        </p:spPr>
      </p:pic>
      <p:pic>
        <p:nvPicPr>
          <p:cNvPr id="474" name="Google Shape;474;p19"/>
          <p:cNvPicPr preferRelativeResize="0"/>
          <p:nvPr/>
        </p:nvPicPr>
        <p:blipFill rotWithShape="1">
          <a:blip r:embed="rId4"/>
          <a:srcRect/>
          <a:stretch>
            <a:fillRect/>
          </a:stretch>
        </p:blipFill>
        <p:spPr>
          <a:xfrm>
            <a:off x="10661928" y="269995"/>
            <a:ext cx="1184451" cy="355757"/>
          </a:xfrm>
          <a:prstGeom prst="rect">
            <a:avLst/>
          </a:prstGeom>
          <a:noFill/>
          <a:ln>
            <a:noFill/>
          </a:ln>
        </p:spPr>
      </p:pic>
      <p:pic>
        <p:nvPicPr>
          <p:cNvPr id="475" name="Google Shape;475;p19"/>
          <p:cNvPicPr preferRelativeResize="0"/>
          <p:nvPr/>
        </p:nvPicPr>
        <p:blipFill rotWithShape="1">
          <a:blip r:embed="rId5"/>
          <a:srcRect/>
          <a:stretch>
            <a:fillRect/>
          </a:stretch>
        </p:blipFill>
        <p:spPr>
          <a:xfrm>
            <a:off x="0" y="6039261"/>
            <a:ext cx="763221" cy="818739"/>
          </a:xfrm>
          <a:prstGeom prst="rect">
            <a:avLst/>
          </a:prstGeom>
          <a:noFill/>
          <a:ln>
            <a:noFill/>
          </a:ln>
        </p:spPr>
      </p:pic>
      <p:pic>
        <p:nvPicPr>
          <p:cNvPr id="476" name="Google Shape;476;p19"/>
          <p:cNvPicPr preferRelativeResize="0"/>
          <p:nvPr/>
        </p:nvPicPr>
        <p:blipFill rotWithShape="1">
          <a:blip r:embed="rId6"/>
          <a:srcRect/>
          <a:stretch>
            <a:fillRect/>
          </a:stretch>
        </p:blipFill>
        <p:spPr>
          <a:xfrm>
            <a:off x="914076" y="6364181"/>
            <a:ext cx="2048434" cy="493819"/>
          </a:xfrm>
          <a:prstGeom prst="rect">
            <a:avLst/>
          </a:prstGeom>
          <a:noFill/>
          <a:ln>
            <a:noFill/>
          </a:ln>
        </p:spPr>
      </p:pic>
      <p:sp>
        <p:nvSpPr>
          <p:cNvPr id="480" name="Google Shape;480;p19"/>
          <p:cNvSpPr txBox="1"/>
          <p:nvPr/>
        </p:nvSpPr>
        <p:spPr>
          <a:xfrm>
            <a:off x="566244" y="204969"/>
            <a:ext cx="9663889" cy="658835"/>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s-PE" sz="3600" b="1">
                <a:solidFill>
                  <a:schemeClr val="dk1"/>
                </a:solidFill>
                <a:latin typeface="Arial Black" panose="020B0A04020102020204"/>
                <a:ea typeface="Arial Black" panose="020B0A04020102020204"/>
                <a:cs typeface="Arial Black" panose="020B0A04020102020204"/>
                <a:sym typeface="Arial Black" panose="020B0A04020102020204"/>
              </a:rPr>
              <a:t>PAGO DE SUBSIDIOS</a:t>
            </a:r>
            <a:endParaRPr sz="3600">
              <a:solidFill>
                <a:schemeClr val="dk1"/>
              </a:solidFill>
              <a:latin typeface="Arial Black" panose="020B0A04020102020204"/>
              <a:ea typeface="Arial Black" panose="020B0A04020102020204"/>
              <a:cs typeface="Arial Black" panose="020B0A04020102020204"/>
              <a:sym typeface="Arial Black" panose="020B0A04020102020204"/>
            </a:endParaRPr>
          </a:p>
        </p:txBody>
      </p:sp>
      <p:pic>
        <p:nvPicPr>
          <p:cNvPr id="481" name="Google Shape;481;p19" descr="Promover la lactancia materna para el bienestar de madres e hijos |  Cochrane Iberoamérica"/>
          <p:cNvPicPr preferRelativeResize="0"/>
          <p:nvPr/>
        </p:nvPicPr>
        <p:blipFill rotWithShape="1">
          <a:blip r:embed="rId7"/>
          <a:srcRect/>
          <a:stretch>
            <a:fillRect/>
          </a:stretch>
        </p:blipFill>
        <p:spPr>
          <a:xfrm>
            <a:off x="7521678" y="1090597"/>
            <a:ext cx="1411533" cy="1884469"/>
          </a:xfrm>
          <a:prstGeom prst="rect">
            <a:avLst/>
          </a:prstGeom>
          <a:noFill/>
          <a:ln>
            <a:noFill/>
          </a:ln>
        </p:spPr>
      </p:pic>
      <p:pic>
        <p:nvPicPr>
          <p:cNvPr id="482" name="Google Shape;482;p19" descr="La maternidad, una encomienda divina - Universidad Católica Santo Toribio  de Mogrovejo"/>
          <p:cNvPicPr preferRelativeResize="0"/>
          <p:nvPr/>
        </p:nvPicPr>
        <p:blipFill rotWithShape="1">
          <a:blip r:embed="rId8"/>
          <a:srcRect/>
          <a:stretch>
            <a:fillRect/>
          </a:stretch>
        </p:blipFill>
        <p:spPr>
          <a:xfrm>
            <a:off x="9101489" y="1507407"/>
            <a:ext cx="2843550" cy="1495157"/>
          </a:xfrm>
          <a:prstGeom prst="rect">
            <a:avLst/>
          </a:prstGeom>
          <a:noFill/>
          <a:ln>
            <a:noFill/>
          </a:ln>
        </p:spPr>
      </p:pic>
      <p:pic>
        <p:nvPicPr>
          <p:cNvPr id="483" name="Google Shape;483;p19"/>
          <p:cNvPicPr preferRelativeResize="0"/>
          <p:nvPr/>
        </p:nvPicPr>
        <p:blipFill rotWithShape="1">
          <a:blip r:embed="rId9"/>
          <a:srcRect/>
          <a:stretch>
            <a:fillRect/>
          </a:stretch>
        </p:blipFill>
        <p:spPr>
          <a:xfrm>
            <a:off x="6913043" y="3429000"/>
            <a:ext cx="2188446" cy="1639222"/>
          </a:xfrm>
          <a:prstGeom prst="rect">
            <a:avLst/>
          </a:prstGeom>
          <a:noFill/>
          <a:ln>
            <a:noFill/>
          </a:ln>
        </p:spPr>
      </p:pic>
      <p:pic>
        <p:nvPicPr>
          <p:cNvPr id="484" name="Google Shape;484;p19" descr="Servicio de Sepelio"/>
          <p:cNvPicPr preferRelativeResize="0"/>
          <p:nvPr/>
        </p:nvPicPr>
        <p:blipFill rotWithShape="1">
          <a:blip r:embed="rId10"/>
          <a:srcRect/>
          <a:stretch>
            <a:fillRect/>
          </a:stretch>
        </p:blipFill>
        <p:spPr>
          <a:xfrm>
            <a:off x="9118326" y="3770669"/>
            <a:ext cx="2809875" cy="1628775"/>
          </a:xfrm>
          <a:prstGeom prst="rect">
            <a:avLst/>
          </a:prstGeom>
          <a:noFill/>
          <a:ln>
            <a:noFill/>
          </a:ln>
        </p:spPr>
      </p:pic>
      <p:sp>
        <p:nvSpPr>
          <p:cNvPr id="485" name="Google Shape;485;p19"/>
          <p:cNvSpPr/>
          <p:nvPr/>
        </p:nvSpPr>
        <p:spPr>
          <a:xfrm>
            <a:off x="3377381" y="5710508"/>
            <a:ext cx="5191432" cy="818739"/>
          </a:xfrm>
          <a:prstGeom prst="roundRect">
            <a:avLst>
              <a:gd name="adj" fmla="val 16667"/>
            </a:avLst>
          </a:prstGeom>
          <a:solidFill>
            <a:srgbClr val="E1EFD8"/>
          </a:solidFill>
          <a:ln w="12700" cap="flat" cmpd="sng">
            <a:solidFill>
              <a:srgbClr val="BF9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PE" sz="1800">
                <a:solidFill>
                  <a:schemeClr val="dk1"/>
                </a:solidFill>
                <a:latin typeface="Calibri" panose="020F0502020204030204"/>
                <a:ea typeface="Calibri" panose="020F0502020204030204"/>
                <a:cs typeface="Calibri" panose="020F0502020204030204"/>
                <a:sym typeface="Calibri" panose="020F0502020204030204"/>
              </a:rPr>
              <a:t>Ley Nº 26790 - Ley de Modernización de la Seguridad Social en Salud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pic>
        <p:nvPicPr>
          <p:cNvPr id="508" name="Google Shape;508;p28" descr="http://www.dobano.com/images/portafolio/105/1susalud.jpg"/>
          <p:cNvPicPr preferRelativeResize="0"/>
          <p:nvPr/>
        </p:nvPicPr>
        <p:blipFill rotWithShape="1">
          <a:blip r:embed="rId3"/>
          <a:srcRect/>
          <a:stretch>
            <a:fillRect/>
          </a:stretch>
        </p:blipFill>
        <p:spPr>
          <a:xfrm>
            <a:off x="3827748" y="91735"/>
            <a:ext cx="4896544" cy="2660091"/>
          </a:xfrm>
          <a:prstGeom prst="rect">
            <a:avLst/>
          </a:prstGeom>
          <a:noFill/>
          <a:ln>
            <a:noFill/>
          </a:ln>
        </p:spPr>
      </p:pic>
      <p:pic>
        <p:nvPicPr>
          <p:cNvPr id="509" name="Google Shape;509;p28"/>
          <p:cNvPicPr preferRelativeResize="0"/>
          <p:nvPr/>
        </p:nvPicPr>
        <p:blipFill rotWithShape="1">
          <a:blip r:embed="rId4"/>
          <a:srcRect l="10395" t="45201" r="13370" b="18305"/>
          <a:stretch>
            <a:fillRect/>
          </a:stretch>
        </p:blipFill>
        <p:spPr>
          <a:xfrm>
            <a:off x="263352" y="91735"/>
            <a:ext cx="1084999" cy="330913"/>
          </a:xfrm>
          <a:prstGeom prst="rect">
            <a:avLst/>
          </a:prstGeom>
          <a:noFill/>
          <a:ln>
            <a:noFill/>
          </a:ln>
        </p:spPr>
      </p:pic>
      <p:sp>
        <p:nvSpPr>
          <p:cNvPr id="510" name="Google Shape;510;p28"/>
          <p:cNvSpPr txBox="1"/>
          <p:nvPr/>
        </p:nvSpPr>
        <p:spPr>
          <a:xfrm>
            <a:off x="335360" y="2980427"/>
            <a:ext cx="11377264" cy="29717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s-PE" sz="2000" b="1" i="0" u="none" strike="noStrike" cap="none">
                <a:solidFill>
                  <a:schemeClr val="dk1"/>
                </a:solidFill>
                <a:latin typeface="Arial" panose="020B0604020202020204"/>
                <a:ea typeface="Arial" panose="020B0604020202020204"/>
                <a:cs typeface="Arial" panose="020B0604020202020204"/>
                <a:sym typeface="Arial" panose="020B0604020202020204"/>
              </a:rPr>
              <a:t>CECONAR SEDE LIMA: </a:t>
            </a:r>
            <a:r>
              <a:rPr lang="es-PE" sz="2000" b="0" i="0" u="none" strike="noStrike" cap="none">
                <a:solidFill>
                  <a:schemeClr val="dk1"/>
                </a:solidFill>
                <a:latin typeface="Arial" panose="020B0604020202020204"/>
                <a:ea typeface="Arial" panose="020B0604020202020204"/>
                <a:cs typeface="Arial" panose="020B0604020202020204"/>
                <a:sym typeface="Arial" panose="020B0604020202020204"/>
              </a:rPr>
              <a:t>Calle Nicolás de Piérola N° 589 - Lima</a:t>
            </a:r>
          </a:p>
          <a:p>
            <a:pPr marL="0" marR="0" lvl="0" indent="0" algn="l" rtl="0">
              <a:lnSpc>
                <a:spcPct val="100000"/>
              </a:lnSpc>
              <a:spcBef>
                <a:spcPts val="0"/>
              </a:spcBef>
              <a:spcAft>
                <a:spcPts val="0"/>
              </a:spcAft>
              <a:buNone/>
            </a:pPr>
            <a:endParaRPr sz="2000" b="1"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s-PE" sz="2000" b="1" i="0" u="none" strike="noStrike" cap="none">
                <a:solidFill>
                  <a:schemeClr val="dk1"/>
                </a:solidFill>
                <a:latin typeface="Arial" panose="020B0604020202020204"/>
                <a:ea typeface="Arial" panose="020B0604020202020204"/>
                <a:cs typeface="Arial" panose="020B0604020202020204"/>
                <a:sym typeface="Arial" panose="020B0604020202020204"/>
              </a:rPr>
              <a:t>Números de atención: </a:t>
            </a:r>
            <a:r>
              <a:rPr lang="es-PE" sz="2000" b="0" i="0" u="none" strike="noStrike" cap="none">
                <a:solidFill>
                  <a:schemeClr val="dk1"/>
                </a:solidFill>
                <a:latin typeface="Arial" panose="020B0604020202020204"/>
                <a:ea typeface="Arial" panose="020B0604020202020204"/>
                <a:cs typeface="Arial" panose="020B0604020202020204"/>
                <a:sym typeface="Arial" panose="020B0604020202020204"/>
              </a:rPr>
              <a:t>01-4333737</a:t>
            </a:r>
          </a:p>
          <a:p>
            <a:pPr marL="0" marR="0" lvl="0" indent="0" algn="l" rtl="0">
              <a:lnSpc>
                <a:spcPct val="100000"/>
              </a:lnSpc>
              <a:spcBef>
                <a:spcPts val="0"/>
              </a:spcBef>
              <a:spcAft>
                <a:spcPts val="0"/>
              </a:spcAft>
              <a:buNone/>
            </a:pPr>
            <a:r>
              <a:rPr lang="es-PE" sz="2000" b="0" i="0" u="none" strike="noStrike" cap="none">
                <a:solidFill>
                  <a:schemeClr val="dk1"/>
                </a:solidFill>
                <a:latin typeface="Arial" panose="020B0604020202020204"/>
                <a:ea typeface="Arial" panose="020B0604020202020204"/>
                <a:cs typeface="Arial" panose="020B0604020202020204"/>
                <a:sym typeface="Arial" panose="020B0604020202020204"/>
              </a:rPr>
              <a:t>Anexo  6705 - Conciliación</a:t>
            </a: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s-PE" sz="2000" b="0" i="0" u="none" strike="noStrike" cap="none">
                <a:solidFill>
                  <a:schemeClr val="dk1"/>
                </a:solidFill>
                <a:latin typeface="Arial" panose="020B0604020202020204"/>
                <a:ea typeface="Arial" panose="020B0604020202020204"/>
                <a:cs typeface="Arial" panose="020B0604020202020204"/>
                <a:sym typeface="Arial" panose="020B0604020202020204"/>
              </a:rPr>
              <a:t>Anexos 6701 y 6702 – Arbitraje</a:t>
            </a: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s-PE" sz="2000" b="1" i="0" u="none" strike="noStrike" cap="none">
                <a:solidFill>
                  <a:schemeClr val="dk1"/>
                </a:solidFill>
                <a:latin typeface="Arial" panose="020B0604020202020204"/>
                <a:ea typeface="Arial" panose="020B0604020202020204"/>
                <a:cs typeface="Arial" panose="020B0604020202020204"/>
                <a:sym typeface="Arial" panose="020B0604020202020204"/>
              </a:rPr>
              <a:t>Correo  Electrónico: </a:t>
            </a:r>
            <a:r>
              <a:rPr lang="es-PE" sz="2000" b="0" i="0" u="none" strike="noStrike" cap="none">
                <a:solidFill>
                  <a:schemeClr val="dk1"/>
                </a:solidFill>
                <a:latin typeface="Arial" panose="020B0604020202020204"/>
                <a:ea typeface="Arial" panose="020B0604020202020204"/>
                <a:cs typeface="Arial" panose="020B0604020202020204"/>
                <a:sym typeface="Arial" panose="020B0604020202020204"/>
              </a:rPr>
              <a:t>ceconar@susalud.gob.pe</a:t>
            </a:r>
          </a:p>
          <a:p>
            <a:pPr marL="0" marR="0" lvl="0" indent="0" algn="l" rtl="0">
              <a:lnSpc>
                <a:spcPct val="100000"/>
              </a:lnSpc>
              <a:spcBef>
                <a:spcPts val="0"/>
              </a:spcBef>
              <a:spcAft>
                <a:spcPts val="0"/>
              </a:spcAft>
              <a:buNone/>
            </a:pPr>
            <a:endParaRPr sz="2000" b="1"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s-PE" sz="2000" b="1" i="0" u="none" strike="noStrike" cap="none">
                <a:solidFill>
                  <a:schemeClr val="dk1"/>
                </a:solidFill>
                <a:latin typeface="Arial" panose="020B0604020202020204"/>
                <a:ea typeface="Arial" panose="020B0604020202020204"/>
                <a:cs typeface="Arial" panose="020B0604020202020204"/>
                <a:sym typeface="Arial" panose="020B0604020202020204"/>
              </a:rPr>
              <a:t>CECONAR SEDE CHICLAYO: </a:t>
            </a:r>
            <a:r>
              <a:rPr lang="es-PE" sz="2000" b="0" i="0" u="none" strike="noStrike" cap="none">
                <a:solidFill>
                  <a:schemeClr val="dk1"/>
                </a:solidFill>
                <a:latin typeface="Arial" panose="020B0604020202020204"/>
                <a:ea typeface="Arial" panose="020B0604020202020204"/>
                <a:cs typeface="Arial" panose="020B0604020202020204"/>
                <a:sym typeface="Arial" panose="020B0604020202020204"/>
              </a:rPr>
              <a:t>Calle Francisco Cabrera N° 124 - Chiclayo (074) 490719</a:t>
            </a:r>
          </a:p>
          <a:p>
            <a:pPr marL="0" marR="0" lvl="0" indent="0" algn="l" rtl="0">
              <a:lnSpc>
                <a:spcPct val="100000"/>
              </a:lnSpc>
              <a:spcBef>
                <a:spcPts val="0"/>
              </a:spcBef>
              <a:spcAft>
                <a:spcPts val="0"/>
              </a:spcAft>
              <a:buNone/>
            </a:pPr>
            <a:endParaRPr sz="1100" b="0" i="0" u="none" strike="noStrike" cap="none">
              <a:solidFill>
                <a:schemeClr val="dk2"/>
              </a:solidFill>
              <a:latin typeface="Arial" panose="020B0604020202020204"/>
              <a:ea typeface="Arial" panose="020B0604020202020204"/>
              <a:cs typeface="Arial" panose="020B0604020202020204"/>
              <a:sym typeface="Arial" panose="020B0604020202020204"/>
            </a:endParaRPr>
          </a:p>
        </p:txBody>
      </p:sp>
      <p:grpSp>
        <p:nvGrpSpPr>
          <p:cNvPr id="511" name="Google Shape;511;p28"/>
          <p:cNvGrpSpPr/>
          <p:nvPr/>
        </p:nvGrpSpPr>
        <p:grpSpPr>
          <a:xfrm>
            <a:off x="0" y="0"/>
            <a:ext cx="1514944" cy="6865938"/>
            <a:chOff x="0" y="1"/>
            <a:chExt cx="1514905" cy="6865317"/>
          </a:xfrm>
        </p:grpSpPr>
        <p:pic>
          <p:nvPicPr>
            <p:cNvPr id="512" name="Google Shape;512;p28"/>
            <p:cNvPicPr preferRelativeResize="0"/>
            <p:nvPr/>
          </p:nvPicPr>
          <p:blipFill rotWithShape="1">
            <a:blip r:embed="rId5"/>
            <a:srcRect/>
            <a:stretch>
              <a:fillRect/>
            </a:stretch>
          </p:blipFill>
          <p:spPr>
            <a:xfrm>
              <a:off x="0" y="1"/>
              <a:ext cx="1514905" cy="1572767"/>
            </a:xfrm>
            <a:prstGeom prst="rect">
              <a:avLst/>
            </a:prstGeom>
            <a:noFill/>
            <a:ln>
              <a:noFill/>
            </a:ln>
          </p:spPr>
        </p:pic>
        <p:pic>
          <p:nvPicPr>
            <p:cNvPr id="513" name="Google Shape;513;p28"/>
            <p:cNvPicPr preferRelativeResize="0"/>
            <p:nvPr/>
          </p:nvPicPr>
          <p:blipFill rotWithShape="1">
            <a:blip r:embed="rId6"/>
            <a:srcRect/>
            <a:stretch>
              <a:fillRect/>
            </a:stretch>
          </p:blipFill>
          <p:spPr>
            <a:xfrm>
              <a:off x="3574" y="5858917"/>
              <a:ext cx="1020944" cy="1006401"/>
            </a:xfrm>
            <a:prstGeom prst="rect">
              <a:avLst/>
            </a:prstGeom>
            <a:noFill/>
            <a:ln>
              <a:noFill/>
            </a:ln>
          </p:spPr>
        </p:pic>
      </p:grpSp>
      <p:pic>
        <p:nvPicPr>
          <p:cNvPr id="514" name="Google Shape;514;p28"/>
          <p:cNvPicPr preferRelativeResize="0"/>
          <p:nvPr/>
        </p:nvPicPr>
        <p:blipFill rotWithShape="1">
          <a:blip r:embed="rId7"/>
          <a:srcRect/>
          <a:stretch>
            <a:fillRect/>
          </a:stretch>
        </p:blipFill>
        <p:spPr>
          <a:xfrm>
            <a:off x="10661928" y="269995"/>
            <a:ext cx="1184451" cy="35575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pic>
        <p:nvPicPr>
          <p:cNvPr id="519" name="Google Shape;519;p29"/>
          <p:cNvPicPr preferRelativeResize="0"/>
          <p:nvPr/>
        </p:nvPicPr>
        <p:blipFill rotWithShape="1">
          <a:blip r:embed="rId3"/>
          <a:srcRect/>
          <a:stretch>
            <a:fillRect/>
          </a:stretch>
        </p:blipFill>
        <p:spPr>
          <a:xfrm>
            <a:off x="0" y="-7042"/>
            <a:ext cx="12192000" cy="6865041"/>
          </a:xfrm>
          <a:prstGeom prst="rect">
            <a:avLst/>
          </a:prstGeom>
          <a:noFill/>
          <a:ln>
            <a:noFill/>
          </a:ln>
        </p:spPr>
      </p:pic>
      <p:sp>
        <p:nvSpPr>
          <p:cNvPr id="520" name="Google Shape;520;p29"/>
          <p:cNvSpPr txBox="1"/>
          <p:nvPr/>
        </p:nvSpPr>
        <p:spPr>
          <a:xfrm>
            <a:off x="4868882" y="2945081"/>
            <a:ext cx="3479470" cy="807522"/>
          </a:xfrm>
          <a:prstGeom prst="rect">
            <a:avLst/>
          </a:prstGeom>
          <a:solidFill>
            <a:schemeClr val="lt1">
              <a:alpha val="8392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PE" sz="4000" b="1" i="1" u="none" strike="noStrike" cap="none">
                <a:solidFill>
                  <a:srgbClr val="1F3864"/>
                </a:solidFill>
                <a:latin typeface="Arial" panose="020B0604020202020204"/>
                <a:ea typeface="Arial" panose="020B0604020202020204"/>
                <a:cs typeface="Arial" panose="020B0604020202020204"/>
                <a:sym typeface="Arial" panose="020B0604020202020204"/>
              </a:rPr>
              <a:t>GRACIAS</a:t>
            </a:r>
            <a:endParaRPr sz="2000" b="0" i="1" u="none" strike="noStrike" cap="none">
              <a:solidFill>
                <a:srgbClr val="1F3864"/>
              </a:solidFill>
              <a:latin typeface="Arial" panose="020B0604020202020204"/>
              <a:ea typeface="Arial" panose="020B0604020202020204"/>
              <a:cs typeface="Arial" panose="020B0604020202020204"/>
              <a:sym typeface="Arial" panose="020B0604020202020204"/>
            </a:endParaRPr>
          </a:p>
        </p:txBody>
      </p:sp>
      <p:sp>
        <p:nvSpPr>
          <p:cNvPr id="521" name="Google Shape;521;p29"/>
          <p:cNvSpPr txBox="1"/>
          <p:nvPr/>
        </p:nvSpPr>
        <p:spPr>
          <a:xfrm>
            <a:off x="1151175" y="2452255"/>
            <a:ext cx="9672637" cy="166052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800"/>
              <a:buFont typeface="Arial" panose="020B0604020202020204"/>
              <a:buNone/>
            </a:pPr>
            <a:endParaRPr sz="1800" b="0" i="1" u="none" strike="noStrike" cap="none">
              <a:solidFill>
                <a:srgbClr val="1F3864"/>
              </a:solidFill>
              <a:latin typeface="Arial" panose="020B0604020202020204"/>
              <a:ea typeface="Arial" panose="020B0604020202020204"/>
              <a:cs typeface="Arial" panose="020B0604020202020204"/>
              <a:sym typeface="Arial" panose="020B0604020202020204"/>
            </a:endParaRPr>
          </a:p>
        </p:txBody>
      </p:sp>
      <p:sp>
        <p:nvSpPr>
          <p:cNvPr id="522" name="Google Shape;522;p29"/>
          <p:cNvSpPr txBox="1"/>
          <p:nvPr/>
        </p:nvSpPr>
        <p:spPr>
          <a:xfrm>
            <a:off x="82550" y="5608637"/>
            <a:ext cx="12007851" cy="90487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0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pic>
        <p:nvPicPr>
          <p:cNvPr id="523" name="Google Shape;523;p29"/>
          <p:cNvPicPr preferRelativeResize="0"/>
          <p:nvPr/>
        </p:nvPicPr>
        <p:blipFill rotWithShape="1">
          <a:blip r:embed="rId4"/>
          <a:srcRect/>
          <a:stretch>
            <a:fillRect/>
          </a:stretch>
        </p:blipFill>
        <p:spPr>
          <a:xfrm>
            <a:off x="0" y="4405745"/>
            <a:ext cx="2838203" cy="2452255"/>
          </a:xfrm>
          <a:prstGeom prst="rect">
            <a:avLst/>
          </a:prstGeom>
          <a:noFill/>
          <a:ln>
            <a:noFill/>
          </a:ln>
        </p:spPr>
      </p:pic>
      <p:pic>
        <p:nvPicPr>
          <p:cNvPr id="524" name="Google Shape;524;p29"/>
          <p:cNvPicPr preferRelativeResize="0"/>
          <p:nvPr/>
        </p:nvPicPr>
        <p:blipFill rotWithShape="1">
          <a:blip r:embed="rId5"/>
          <a:srcRect/>
          <a:stretch>
            <a:fillRect/>
          </a:stretch>
        </p:blipFill>
        <p:spPr>
          <a:xfrm>
            <a:off x="0" y="2018805"/>
            <a:ext cx="2814452" cy="2398816"/>
          </a:xfrm>
          <a:prstGeom prst="rect">
            <a:avLst/>
          </a:prstGeom>
          <a:noFill/>
          <a:ln>
            <a:noFill/>
          </a:ln>
        </p:spPr>
      </p:pic>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0"/>
                                        </p:tgtEl>
                                        <p:attrNameLst>
                                          <p:attrName>style.visibility</p:attrName>
                                        </p:attrNameLst>
                                      </p:cBhvr>
                                      <p:to>
                                        <p:strVal val="visible"/>
                                      </p:to>
                                    </p:set>
                                    <p:animEffect transition="in" filter="fade">
                                      <p:cBhvr>
                                        <p:cTn id="7" dur="3000"/>
                                        <p:tgtEl>
                                          <p:spTgt spid="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lt1">
            <a:alpha val="84313"/>
          </a:schemeClr>
        </a:solidFill>
        <a:ln>
          <a:noFill/>
        </a:ln>
      </a:spPr>
      <a:bodyPr spcFirstLastPara="1" wrap="square" lIns="91425" tIns="45700" rIns="91425" bIns="45700" anchor="ctr" anchorCtr="0">
        <a:noAutofit/>
      </a:bodyPr>
      <a:lstStyle>
        <a:defPPr marL="0" marR="0" indent="0" algn="l" rtl="0">
          <a:lnSpc>
            <a:spcPct val="100000"/>
          </a:lnSpc>
          <a:spcBef>
            <a:spcPts val="0"/>
          </a:spcBef>
          <a:spcAft>
            <a:spcPts val="0"/>
          </a:spcAft>
          <a:buNone/>
          <a:defRPr sz="1800" b="0" i="0" u="none">
            <a:solidFill>
              <a:schemeClr val="dk1"/>
            </a:solidFill>
            <a:latin typeface="Calibri" panose="020F0502020204030204"/>
            <a:ea typeface="Calibri" panose="020F0502020204030204"/>
            <a:cs typeface="Calibri" panose="020F0502020204030204"/>
            <a:sym typeface="Calibri" panose="020F0502020204030204"/>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2266</Words>
  <Application>Microsoft Office PowerPoint</Application>
  <PresentationFormat>Panorámica</PresentationFormat>
  <Paragraphs>214</Paragraphs>
  <Slides>32</Slides>
  <Notes>26</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32</vt:i4>
      </vt:variant>
    </vt:vector>
  </HeadingPairs>
  <TitlesOfParts>
    <vt:vector size="40" baseType="lpstr">
      <vt:lpstr>Arial</vt:lpstr>
      <vt:lpstr>Arial Black</vt:lpstr>
      <vt:lpstr>Arial Narrow</vt:lpstr>
      <vt:lpstr>Calibri</vt:lpstr>
      <vt:lpstr>Cambria</vt:lpstr>
      <vt:lpstr>Noto Sans Symbols</vt:lpstr>
      <vt:lpstr>Wingdings</vt:lpstr>
      <vt:lpstr>Tema de Office</vt:lpstr>
      <vt:lpstr>Presentación de PowerPoint</vt:lpstr>
      <vt:lpstr>EL ACCESO A LA JUSTICIA  DE LAS PERSONAS USUARIAS EN SALUD</vt:lpstr>
      <vt:lpstr>EL ACCESO A LA JUSTICIA</vt:lpstr>
      <vt:lpstr>MECANISMOS ALTERNATIVOS DE SOLUCIÓN DE CONFLICTOS EN SALUD.</vt:lpstr>
      <vt:lpstr>DECRETO LEGISLATIVO N° 1158.  </vt:lpstr>
      <vt:lpstr>DECRETO LEGISLATIVO N° 1158.  </vt:lpstr>
      <vt:lpstr>DECRETO LEGISLATIVO N° 1158.  </vt:lpstr>
      <vt:lpstr>DECRETO LEGISLATIVO N° 1158. </vt:lpstr>
      <vt:lpstr>Presentación de PowerPoint</vt:lpstr>
      <vt:lpstr>Presentación de PowerPoint</vt:lpstr>
      <vt:lpstr>CONTROVERSIAS QUE SE PUEDEN SOMETER ANTE EL CECONAR</vt:lpstr>
      <vt:lpstr>Presentación de PowerPoint</vt:lpstr>
      <vt:lpstr>CONTROVERSIAS QUE SE PUEDEN SOMETER ANTE EL CECONAR</vt:lpstr>
      <vt:lpstr>Presentación de PowerPoint</vt:lpstr>
      <vt:lpstr>Partes en una controversia de salud atendidas en CECONAR</vt:lpstr>
      <vt:lpstr>Presentación de PowerPoint</vt:lpstr>
      <vt:lpstr>Presentación de PowerPoint</vt:lpstr>
      <vt:lpstr>Materias o controversias de salud atendidas en CECONAR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CECONAR</dc:creator>
  <cp:lastModifiedBy>Sue Jamill Wu Sanchez</cp:lastModifiedBy>
  <cp:revision>439</cp:revision>
  <cp:lastPrinted>2022-06-06T18:34:00Z</cp:lastPrinted>
  <dcterms:created xsi:type="dcterms:W3CDTF">2024-08-27T06:22:45Z</dcterms:created>
  <dcterms:modified xsi:type="dcterms:W3CDTF">2024-12-12T23:28:42Z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F970D594AAA34D9787C6206056554812_13</vt:lpwstr>
  </property>
  <property fmtid="{D5CDD505-2E9C-101B-9397-08002B2CF9AE}" pid="3" name="KSOProductBuildVer">
    <vt:lpwstr>3082-12.2.0.17562</vt:lpwstr>
  </property>
</Properties>
</file>