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4"/>
  </p:notesMasterIdLst>
  <p:sldIdLst>
    <p:sldId id="256" r:id="rId2"/>
    <p:sldId id="270" r:id="rId3"/>
    <p:sldId id="268" r:id="rId4"/>
    <p:sldId id="274" r:id="rId5"/>
    <p:sldId id="277" r:id="rId6"/>
    <p:sldId id="271" r:id="rId7"/>
    <p:sldId id="269" r:id="rId8"/>
    <p:sldId id="273" r:id="rId9"/>
    <p:sldId id="276" r:id="rId10"/>
    <p:sldId id="275" r:id="rId11"/>
    <p:sldId id="272" r:id="rId12"/>
    <p:sldId id="27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1D0D2F-9CBF-45B1-8B19-083D0D00457D}" type="datetimeFigureOut">
              <a:rPr lang="es-PE" smtClean="0"/>
              <a:t>19/11/2025</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A9F863-5CCF-418A-9453-F400416D67D1}" type="slidenum">
              <a:rPr lang="es-PE" smtClean="0"/>
              <a:t>‹Nº›</a:t>
            </a:fld>
            <a:endParaRPr lang="es-PE"/>
          </a:p>
        </p:txBody>
      </p:sp>
    </p:spTree>
    <p:extLst>
      <p:ext uri="{BB962C8B-B14F-4D97-AF65-F5344CB8AC3E}">
        <p14:creationId xmlns:p14="http://schemas.microsoft.com/office/powerpoint/2010/main" val="3435974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F49EB7CB-DAC4-4C96-B482-A3A7DC5F2FEA}" type="slidenum">
              <a:rPr lang="es-PE" smtClean="0"/>
              <a:t>11</a:t>
            </a:fld>
            <a:endParaRPr lang="es-PE"/>
          </a:p>
        </p:txBody>
      </p:sp>
    </p:spTree>
    <p:extLst>
      <p:ext uri="{BB962C8B-B14F-4D97-AF65-F5344CB8AC3E}">
        <p14:creationId xmlns:p14="http://schemas.microsoft.com/office/powerpoint/2010/main" val="1598393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EC8AF-C5B3-5216-E33A-102DDE8618C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E83E98-98F9-A8B0-90F7-C549468AF8A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59E242A-CF17-3503-6F6A-917BA98947BE}"/>
              </a:ext>
            </a:extLst>
          </p:cNvPr>
          <p:cNvSpPr>
            <a:spLocks noGrp="1"/>
          </p:cNvSpPr>
          <p:nvPr>
            <p:ph type="body" idx="1"/>
          </p:nvPr>
        </p:nvSpPr>
        <p:spPr/>
        <p:txBody>
          <a:bodyPr/>
          <a:lstStyle/>
          <a:p>
            <a:endParaRPr lang="es-PE" dirty="0"/>
          </a:p>
        </p:txBody>
      </p:sp>
      <p:sp>
        <p:nvSpPr>
          <p:cNvPr id="4" name="Marcador de número de diapositiva 3">
            <a:extLst>
              <a:ext uri="{FF2B5EF4-FFF2-40B4-BE49-F238E27FC236}">
                <a16:creationId xmlns:a16="http://schemas.microsoft.com/office/drawing/2014/main" id="{726519E9-A380-DF9F-4C57-EE76EC2E71A0}"/>
              </a:ext>
            </a:extLst>
          </p:cNvPr>
          <p:cNvSpPr>
            <a:spLocks noGrp="1"/>
          </p:cNvSpPr>
          <p:nvPr>
            <p:ph type="sldNum" sz="quarter" idx="5"/>
          </p:nvPr>
        </p:nvSpPr>
        <p:spPr/>
        <p:txBody>
          <a:bodyPr/>
          <a:lstStyle/>
          <a:p>
            <a:fld id="{F49EB7CB-DAC4-4C96-B482-A3A7DC5F2FEA}" type="slidenum">
              <a:rPr lang="es-PE" smtClean="0"/>
              <a:t>12</a:t>
            </a:fld>
            <a:endParaRPr lang="es-PE"/>
          </a:p>
        </p:txBody>
      </p:sp>
    </p:spTree>
    <p:extLst>
      <p:ext uri="{BB962C8B-B14F-4D97-AF65-F5344CB8AC3E}">
        <p14:creationId xmlns:p14="http://schemas.microsoft.com/office/powerpoint/2010/main" val="3314641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82ACDC92-731B-4E66-8469-88576D0D671D}" type="datetimeFigureOut">
              <a:rPr lang="es-PE" smtClean="0"/>
              <a:t>19/11/2025</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227224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ACDC92-731B-4E66-8469-88576D0D671D}" type="datetimeFigureOut">
              <a:rPr lang="es-PE" smtClean="0"/>
              <a:t>19/11/2025</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401906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82ACDC92-731B-4E66-8469-88576D0D671D}" type="datetimeFigureOut">
              <a:rPr lang="es-PE" smtClean="0"/>
              <a:t>19/11/2025</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592022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82ACDC92-731B-4E66-8469-88576D0D671D}" type="datetimeFigureOut">
              <a:rPr lang="es-PE" smtClean="0"/>
              <a:t>19/11/2025</a:t>
            </a:fld>
            <a:endParaRPr lang="es-PE"/>
          </a:p>
        </p:txBody>
      </p:sp>
      <p:sp>
        <p:nvSpPr>
          <p:cNvPr id="9" name="Footer Placeholder 8"/>
          <p:cNvSpPr>
            <a:spLocks noGrp="1"/>
          </p:cNvSpPr>
          <p:nvPr>
            <p:ph type="ftr" sz="quarter" idx="11"/>
          </p:nvPr>
        </p:nvSpPr>
        <p:spPr/>
        <p:txBody>
          <a:bodyPr/>
          <a:lstStyle/>
          <a:p>
            <a:endParaRPr lang="es-PE"/>
          </a:p>
        </p:txBody>
      </p:sp>
      <p:sp>
        <p:nvSpPr>
          <p:cNvPr id="10" name="Slide Number Placeholder 9"/>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4072337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82ACDC92-731B-4E66-8469-88576D0D671D}" type="datetimeFigureOut">
              <a:rPr lang="es-PE" smtClean="0"/>
              <a:t>19/11/2025</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8D9CEC30-7AC5-44C2-9957-60793403A995}" type="slidenum">
              <a:rPr lang="es-PE" smtClean="0"/>
              <a:t>‹Nº›</a:t>
            </a:fld>
            <a:endParaRPr lang="es-PE"/>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866105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2ACDC92-731B-4E66-8469-88576D0D671D}" type="datetimeFigureOut">
              <a:rPr lang="es-PE" smtClean="0"/>
              <a:t>19/11/2025</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541385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CDC92-731B-4E66-8469-88576D0D671D}" type="datetimeFigureOut">
              <a:rPr lang="es-PE" smtClean="0"/>
              <a:t>19/11/2025</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95587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9" name="Date Placeholder 8"/>
          <p:cNvSpPr>
            <a:spLocks noGrp="1"/>
          </p:cNvSpPr>
          <p:nvPr>
            <p:ph type="dt" sz="half" idx="10"/>
          </p:nvPr>
        </p:nvSpPr>
        <p:spPr/>
        <p:txBody>
          <a:bodyPr/>
          <a:lstStyle/>
          <a:p>
            <a:fld id="{82ACDC92-731B-4E66-8469-88576D0D671D}" type="datetimeFigureOut">
              <a:rPr lang="es-PE" smtClean="0"/>
              <a:t>19/11/2025</a:t>
            </a:fld>
            <a:endParaRPr lang="es-PE"/>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PE"/>
          </a:p>
        </p:txBody>
      </p:sp>
      <p:sp>
        <p:nvSpPr>
          <p:cNvPr id="11" name="Slide Number Placeholder 10"/>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311460611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tx1">
              <a:lumMod val="8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2ACDC92-731B-4E66-8469-88576D0D671D}" type="datetimeFigureOut">
              <a:rPr lang="es-PE" smtClean="0"/>
              <a:t>19/11/2025</a:t>
            </a:fld>
            <a:endParaRPr lang="es-PE"/>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PE"/>
          </a:p>
        </p:txBody>
      </p:sp>
      <p:sp>
        <p:nvSpPr>
          <p:cNvPr id="10" name="Slide Number Placeholder 9"/>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429247154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ACDC92-731B-4E66-8469-88576D0D671D}" type="datetimeFigureOut">
              <a:rPr lang="es-PE" smtClean="0"/>
              <a:t>19/11/2025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894538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ACDC92-731B-4E66-8469-88576D0D671D}" type="datetimeFigureOut">
              <a:rPr lang="es-PE" smtClean="0"/>
              <a:t>19/11/2025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8D9CEC30-7AC5-44C2-9957-60793403A995}" type="slidenum">
              <a:rPr lang="es-PE" smtClean="0"/>
              <a:t>‹Nº›</a:t>
            </a:fld>
            <a:endParaRPr lang="es-PE"/>
          </a:p>
        </p:txBody>
      </p:sp>
    </p:spTree>
    <p:extLst>
      <p:ext uri="{BB962C8B-B14F-4D97-AF65-F5344CB8AC3E}">
        <p14:creationId xmlns:p14="http://schemas.microsoft.com/office/powerpoint/2010/main" val="172608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2ACDC92-731B-4E66-8469-88576D0D671D}" type="datetimeFigureOut">
              <a:rPr lang="es-PE" smtClean="0"/>
              <a:t>19/11/2025</a:t>
            </a:fld>
            <a:endParaRPr lang="es-PE"/>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PE"/>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8D9CEC30-7AC5-44C2-9957-60793403A995}" type="slidenum">
              <a:rPr lang="es-PE" smtClean="0"/>
              <a:t>‹Nº›</a:t>
            </a:fld>
            <a:endParaRPr lang="es-PE"/>
          </a:p>
        </p:txBody>
      </p:sp>
    </p:spTree>
    <p:extLst>
      <p:ext uri="{BB962C8B-B14F-4D97-AF65-F5344CB8AC3E}">
        <p14:creationId xmlns:p14="http://schemas.microsoft.com/office/powerpoint/2010/main" val="2631829119"/>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A92445-C635-829A-5641-A436E39BB638}"/>
              </a:ext>
            </a:extLst>
          </p:cNvPr>
          <p:cNvSpPr>
            <a:spLocks noGrp="1"/>
          </p:cNvSpPr>
          <p:nvPr>
            <p:ph type="ctrTitle"/>
          </p:nvPr>
        </p:nvSpPr>
        <p:spPr>
          <a:xfrm>
            <a:off x="0" y="2386744"/>
            <a:ext cx="12192000" cy="1645920"/>
          </a:xfrm>
        </p:spPr>
        <p:txBody>
          <a:bodyPr>
            <a:normAutofit/>
          </a:bodyPr>
          <a:lstStyle/>
          <a:p>
            <a:r>
              <a:rPr lang="es-MX" sz="1800" dirty="0"/>
              <a:t>“POLÍTICAS DE ESTADO Y PÚBLICAS APLICADAS A LA CULTURA DE PAZ: LA IMPLEMENTACIÓN DE LAS ESPECIALIDADES EN LOS MECANISMOS ALTERNATIVOS DE SOLUCIÓN Y RESOLUCIÓN DE CONFLICTOS EN EL CONTEXTO LATINOAMERICANO".</a:t>
            </a:r>
            <a:br>
              <a:rPr lang="es-MX" sz="1800" dirty="0"/>
            </a:br>
            <a:endParaRPr lang="es-PE" sz="1800" dirty="0"/>
          </a:p>
        </p:txBody>
      </p:sp>
      <p:sp>
        <p:nvSpPr>
          <p:cNvPr id="3" name="Subtítulo 2">
            <a:extLst>
              <a:ext uri="{FF2B5EF4-FFF2-40B4-BE49-F238E27FC236}">
                <a16:creationId xmlns:a16="http://schemas.microsoft.com/office/drawing/2014/main" id="{5809FC36-39ED-CED0-B5BC-F9093B1701DB}"/>
              </a:ext>
            </a:extLst>
          </p:cNvPr>
          <p:cNvSpPr>
            <a:spLocks noGrp="1"/>
          </p:cNvSpPr>
          <p:nvPr>
            <p:ph type="subTitle" idx="1"/>
          </p:nvPr>
        </p:nvSpPr>
        <p:spPr>
          <a:xfrm>
            <a:off x="7409468" y="6353666"/>
            <a:ext cx="4782532" cy="504334"/>
          </a:xfrm>
        </p:spPr>
        <p:txBody>
          <a:bodyPr>
            <a:normAutofit/>
          </a:bodyPr>
          <a:lstStyle/>
          <a:p>
            <a:r>
              <a:rPr lang="es-PE" dirty="0"/>
              <a:t>MARCO ANTONIO GASTELO MEDINA</a:t>
            </a:r>
          </a:p>
        </p:txBody>
      </p:sp>
    </p:spTree>
    <p:extLst>
      <p:ext uri="{BB962C8B-B14F-4D97-AF65-F5344CB8AC3E}">
        <p14:creationId xmlns:p14="http://schemas.microsoft.com/office/powerpoint/2010/main" val="304312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CE53-68F7-479C-0514-98237244F84D}"/>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D964C40B-4EFD-9003-EC9B-42460015F45C}"/>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315B9454-8133-C6EB-F6F6-C64C6B6C108F}"/>
              </a:ext>
            </a:extLst>
          </p:cNvPr>
          <p:cNvSpPr txBox="1"/>
          <p:nvPr/>
        </p:nvSpPr>
        <p:spPr>
          <a:xfrm>
            <a:off x="0" y="948074"/>
            <a:ext cx="12191999"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3000" i="1" dirty="0">
                <a:solidFill>
                  <a:srgbClr val="E84E1B"/>
                </a:solidFill>
              </a:rPr>
              <a:t>LA INTRINSECA RELACIÒN: “CONFLICTO Y MEDIACIÒN”</a:t>
            </a:r>
          </a:p>
        </p:txBody>
      </p:sp>
      <p:sp>
        <p:nvSpPr>
          <p:cNvPr id="4" name="TÍTULO">
            <a:extLst>
              <a:ext uri="{FF2B5EF4-FFF2-40B4-BE49-F238E27FC236}">
                <a16:creationId xmlns:a16="http://schemas.microsoft.com/office/drawing/2014/main" id="{3FB3247D-79FF-BC2A-73EE-4B0416308755}"/>
              </a:ext>
            </a:extLst>
          </p:cNvPr>
          <p:cNvSpPr txBox="1"/>
          <p:nvPr/>
        </p:nvSpPr>
        <p:spPr>
          <a:xfrm>
            <a:off x="-1" y="1900444"/>
            <a:ext cx="12192000" cy="44512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marL="180340" indent="-180340" algn="just">
              <a:lnSpc>
                <a:spcPct val="115000"/>
              </a:lnSpc>
              <a:spcAft>
                <a:spcPts val="800"/>
              </a:spcAft>
            </a:pPr>
            <a:r>
              <a:rPr lang="pt-PT" sz="1400" b="0" dirty="0">
                <a:solidFill>
                  <a:schemeClr val="tx1"/>
                </a:solidFill>
                <a:latin typeface="Arial" panose="020B0604020202020204" pitchFamily="34" charset="0"/>
                <a:cs typeface="Arial" panose="020B0604020202020204" pitchFamily="34" charset="0"/>
              </a:rPr>
              <a:t>    </a:t>
            </a:r>
            <a:r>
              <a:rPr lang="pt-PT" sz="1800" b="0" dirty="0">
                <a:solidFill>
                  <a:schemeClr val="tx1"/>
                </a:solidFill>
                <a:latin typeface="Arial" panose="020B0604020202020204" pitchFamily="34" charset="0"/>
                <a:cs typeface="Arial" panose="020B0604020202020204" pitchFamily="34" charset="0"/>
              </a:rPr>
              <a:t>La etimologia de la palabra conflicto subyace de la siguiente manera en su dos raices proveniente del latin: </a:t>
            </a:r>
            <a:r>
              <a:rPr lang="pt-PT" sz="1800" dirty="0">
                <a:solidFill>
                  <a:schemeClr val="tx1"/>
                </a:solidFill>
                <a:latin typeface="Arial" panose="020B0604020202020204" pitchFamily="34" charset="0"/>
                <a:cs typeface="Arial" panose="020B0604020202020204" pitchFamily="34" charset="0"/>
              </a:rPr>
              <a:t>“CON” – “FLIGERE”</a:t>
            </a:r>
            <a:r>
              <a:rPr lang="pt-PT" sz="1800" b="0" dirty="0">
                <a:solidFill>
                  <a:schemeClr val="tx1"/>
                </a:solidFill>
                <a:latin typeface="Arial" panose="020B0604020202020204" pitchFamily="34" charset="0"/>
                <a:cs typeface="Arial" panose="020B0604020202020204" pitchFamily="34" charset="0"/>
              </a:rPr>
              <a:t>, entendiendose el mismo como el Golpe Junto, en otras palabras el roce, de aqui que podemos aseverar que: “</a:t>
            </a:r>
            <a:r>
              <a:rPr lang="es-MX" sz="1800" b="1" dirty="0">
                <a:effectLst/>
                <a:latin typeface="Arial" panose="020B0604020202020204" pitchFamily="34" charset="0"/>
                <a:ea typeface="Calibri" panose="020F0502020204030204" pitchFamily="34" charset="0"/>
                <a:cs typeface="Times New Roman" panose="02020603050405020304" pitchFamily="18" charset="0"/>
              </a:rPr>
              <a:t>El Conflicto existió, existe y existirá”, </a:t>
            </a:r>
            <a:r>
              <a:rPr lang="es-MX" sz="1800" b="0" dirty="0">
                <a:effectLst/>
                <a:latin typeface="Arial" panose="020B0604020202020204" pitchFamily="34" charset="0"/>
                <a:ea typeface="Calibri" panose="020F0502020204030204" pitchFamily="34" charset="0"/>
                <a:cs typeface="Arial" panose="020B0604020202020204" pitchFamily="34" charset="0"/>
              </a:rPr>
              <a:t>de aquí que se gesta la premisa, referente a la manifestación de los mecanismos alternativos de solución y resolución de conflictos para su radio de acción.</a:t>
            </a:r>
            <a:endParaRPr lang="es-PE" sz="1800" b="0" dirty="0">
              <a:effectLst/>
              <a:latin typeface="Arial" panose="020B0604020202020204" pitchFamily="34" charset="0"/>
              <a:ea typeface="Calibri" panose="020F0502020204030204" pitchFamily="34" charset="0"/>
              <a:cs typeface="Arial" panose="020B0604020202020204" pitchFamily="34" charset="0"/>
            </a:endParaRPr>
          </a:p>
          <a:p>
            <a:pPr marL="180340" indent="-180340" algn="just">
              <a:lnSpc>
                <a:spcPct val="115000"/>
              </a:lnSpc>
              <a:spcAft>
                <a:spcPts val="800"/>
              </a:spcAft>
            </a:pPr>
            <a:r>
              <a:rPr lang="es-MX" sz="1800" b="0" dirty="0">
                <a:effectLst/>
                <a:latin typeface="Arial" panose="020B0604020202020204" pitchFamily="34" charset="0"/>
                <a:ea typeface="Calibri" panose="020F0502020204030204" pitchFamily="34" charset="0"/>
                <a:cs typeface="Arial" panose="020B0604020202020204" pitchFamily="34" charset="0"/>
              </a:rPr>
              <a:t>   Por consiguiente, la aseveración de que los conflictos tienen una naturaleza neutra incide en la reflexión de que las partes son las responsables de acentuar el tipo de carga, es decir: Positivo o Negativo, de aquí la nueva visión del conflicto es analizar y comprenderlo como: </a:t>
            </a:r>
            <a:r>
              <a:rPr lang="es-MX" sz="1800" dirty="0">
                <a:effectLst/>
                <a:latin typeface="Arial" panose="020B0604020202020204" pitchFamily="34" charset="0"/>
                <a:ea typeface="Calibri" panose="020F0502020204030204" pitchFamily="34" charset="0"/>
                <a:cs typeface="Arial" panose="020B0604020202020204" pitchFamily="34" charset="0"/>
              </a:rPr>
              <a:t>“UNA OPORTUNIDAD”, </a:t>
            </a:r>
            <a:r>
              <a:rPr lang="es-MX" sz="1800" b="0" dirty="0">
                <a:effectLst/>
                <a:latin typeface="Arial" panose="020B0604020202020204" pitchFamily="34" charset="0"/>
                <a:ea typeface="Calibri" panose="020F0502020204030204" pitchFamily="34" charset="0"/>
                <a:cs typeface="Arial" panose="020B0604020202020204" pitchFamily="34" charset="0"/>
              </a:rPr>
              <a:t>justamente la interpretación ante ello debe contemplarse como una posibilidad de cambio pero sobre todo de crecimiento, en otras palabras el conflicto puede ser una herramienta que impulse a la trascendencia como persona pero también como sociedad.</a:t>
            </a:r>
          </a:p>
          <a:p>
            <a:pPr marL="180340" indent="-180340" algn="just">
              <a:lnSpc>
                <a:spcPct val="115000"/>
              </a:lnSpc>
              <a:spcAft>
                <a:spcPts val="800"/>
              </a:spcAft>
            </a:pPr>
            <a:r>
              <a:rPr lang="es-MX" sz="1800" b="0" dirty="0">
                <a:latin typeface="Arial" panose="020B0604020202020204" pitchFamily="34" charset="0"/>
                <a:ea typeface="Calibri" panose="020F0502020204030204" pitchFamily="34" charset="0"/>
                <a:cs typeface="Arial" panose="020B0604020202020204" pitchFamily="34" charset="0"/>
              </a:rPr>
              <a:t>   En ese mismo orden de ideas, la mediación posee una relación directa, en prima facie como respuesta ante el mismo conflicto, pero también incide en su efecto modelador, donde se puede transformar no solo la propia conducta sino la interrelación entre personas naturales, jurídicas e incluso el propio Estado.</a:t>
            </a:r>
            <a:endParaRPr lang="es-PE" sz="1800" b="0" dirty="0">
              <a:effectLst/>
              <a:latin typeface="Arial" panose="020B0604020202020204" pitchFamily="34" charset="0"/>
              <a:ea typeface="Calibri" panose="020F0502020204030204" pitchFamily="34" charset="0"/>
              <a:cs typeface="Arial" panose="020B0604020202020204" pitchFamily="34" charset="0"/>
            </a:endParaRPr>
          </a:p>
          <a:p>
            <a:pPr defTabSz="457200">
              <a:defRPr sz="3733">
                <a:solidFill>
                  <a:srgbClr val="000000"/>
                </a:solidFill>
                <a:latin typeface="Arial"/>
                <a:ea typeface="Arial"/>
                <a:cs typeface="Arial"/>
                <a:sym typeface="Arial"/>
              </a:defRPr>
            </a:pPr>
            <a:endParaRPr lang="pt-PT" sz="14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5134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7F9E7-6446-AA11-1F7B-71240576DC4A}"/>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88B47D0F-B3D0-5800-E9B7-B390F0022F1C}"/>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F117A7F2-D570-BE67-DD37-52D6010DAD6B}"/>
              </a:ext>
            </a:extLst>
          </p:cNvPr>
          <p:cNvSpPr txBox="1"/>
          <p:nvPr/>
        </p:nvSpPr>
        <p:spPr>
          <a:xfrm>
            <a:off x="65988" y="631166"/>
            <a:ext cx="12126012"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3000" i="1" dirty="0">
                <a:solidFill>
                  <a:srgbClr val="E84E1B"/>
                </a:solidFill>
              </a:rPr>
              <a:t>LOS FACTORES: PREVENTIVO Y EDUCATIVO EN LA MEDIACION</a:t>
            </a:r>
          </a:p>
        </p:txBody>
      </p:sp>
      <p:sp>
        <p:nvSpPr>
          <p:cNvPr id="4" name="TÍTULO">
            <a:extLst>
              <a:ext uri="{FF2B5EF4-FFF2-40B4-BE49-F238E27FC236}">
                <a16:creationId xmlns:a16="http://schemas.microsoft.com/office/drawing/2014/main" id="{56AF2BE1-15A6-F0F1-DD04-6BBEAE416F3C}"/>
              </a:ext>
            </a:extLst>
          </p:cNvPr>
          <p:cNvSpPr txBox="1"/>
          <p:nvPr/>
        </p:nvSpPr>
        <p:spPr>
          <a:xfrm>
            <a:off x="-38444" y="1370601"/>
            <a:ext cx="12334875" cy="287542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defRPr sz="3733">
                <a:solidFill>
                  <a:srgbClr val="000000"/>
                </a:solidFill>
                <a:latin typeface="Arial"/>
                <a:ea typeface="Arial"/>
                <a:cs typeface="Arial"/>
                <a:sym typeface="Arial"/>
              </a:defRPr>
            </a:pPr>
            <a:r>
              <a:rPr lang="pt-PT" sz="1800" b="0" dirty="0">
                <a:solidFill>
                  <a:schemeClr val="tx1"/>
                </a:solidFill>
                <a:latin typeface="Arial" panose="020B0604020202020204" pitchFamily="34" charset="0"/>
                <a:cs typeface="Arial" panose="020B0604020202020204" pitchFamily="34" charset="0"/>
              </a:rPr>
              <a:t>La importancia de mantenerse un paso adelante implica despertar una predectibilidad en este caso ante los conflictos, avizorando contingencias, asi como ejerciendose tambien la funcion modeladora en la conducta de las personas, donde cabe resaltar el aprendizaje.</a:t>
            </a:r>
            <a:r>
              <a:rPr lang="es-MX" sz="1800" kern="0" dirty="0">
                <a:effectLst/>
                <a:latin typeface="Arial" panose="020B0604020202020204" pitchFamily="34" charset="0"/>
                <a:ea typeface="Calibri" panose="020F0502020204030204" pitchFamily="34" charset="0"/>
                <a:cs typeface="Times New Roman" panose="02020603050405020304" pitchFamily="18" charset="0"/>
              </a:rPr>
              <a:t> </a:t>
            </a:r>
            <a:r>
              <a:rPr lang="es-MX" sz="1800" b="0" kern="0" dirty="0">
                <a:effectLst/>
                <a:latin typeface="Arial" panose="020B0604020202020204" pitchFamily="34" charset="0"/>
                <a:ea typeface="Calibri" panose="020F0502020204030204" pitchFamily="34" charset="0"/>
                <a:cs typeface="Arial" panose="020B0604020202020204" pitchFamily="34" charset="0"/>
              </a:rPr>
              <a:t>concibiéndose la reflexión de una mejora continua, cooperando a distinguir a los conocimientos diferenciados en cada área o sector y propulsando a su desarrollo, asimismo despertando en las personas la propulsión axiológica, referente a sus actos.</a:t>
            </a:r>
            <a:endParaRPr lang="es-PE" sz="1800" b="0" kern="100" dirty="0">
              <a:latin typeface="Arial" panose="020B0604020202020204" pitchFamily="34" charset="0"/>
              <a:ea typeface="Calibri" panose="020F0502020204030204" pitchFamily="34" charset="0"/>
              <a:cs typeface="Arial" panose="020B0604020202020204" pitchFamily="34" charset="0"/>
            </a:endParaRPr>
          </a:p>
          <a:p>
            <a:pPr>
              <a:defRPr sz="3733">
                <a:solidFill>
                  <a:srgbClr val="000000"/>
                </a:solidFill>
                <a:latin typeface="Arial"/>
                <a:ea typeface="Arial"/>
                <a:cs typeface="Arial"/>
                <a:sym typeface="Arial"/>
              </a:defRPr>
            </a:pPr>
            <a:endParaRPr lang="pt-PT" sz="1800" b="0" dirty="0">
              <a:solidFill>
                <a:schemeClr val="tx1"/>
              </a:solidFill>
              <a:latin typeface="Arial" panose="020B0604020202020204" pitchFamily="34" charset="0"/>
              <a:cs typeface="Arial" panose="020B0604020202020204" pitchFamily="34" charset="0"/>
            </a:endParaRPr>
          </a:p>
          <a:p>
            <a:pPr defTabSz="457200">
              <a:defRPr sz="3733">
                <a:solidFill>
                  <a:srgbClr val="000000"/>
                </a:solidFill>
                <a:latin typeface="Arial"/>
                <a:ea typeface="Arial"/>
                <a:cs typeface="Arial"/>
                <a:sym typeface="Arial"/>
              </a:defRPr>
            </a:pPr>
            <a:r>
              <a:rPr lang="pt-PT" sz="1800" b="0" dirty="0">
                <a:solidFill>
                  <a:schemeClr val="tx1"/>
                </a:solidFill>
                <a:latin typeface="Arial" panose="020B0604020202020204" pitchFamily="34" charset="0"/>
                <a:cs typeface="Arial" panose="020B0604020202020204" pitchFamily="34" charset="0"/>
              </a:rPr>
              <a:t>En la dinamica del conflicto se tiene cuatro estadios importantes que se grafican de la siguiente forma:</a:t>
            </a:r>
          </a:p>
          <a:p>
            <a:pPr defTabSz="457200">
              <a:defRPr sz="3733">
                <a:solidFill>
                  <a:srgbClr val="000000"/>
                </a:solidFill>
                <a:latin typeface="Arial"/>
                <a:ea typeface="Arial"/>
                <a:cs typeface="Arial"/>
                <a:sym typeface="Arial"/>
              </a:defRPr>
            </a:pPr>
            <a:r>
              <a:rPr lang="pt-PT" sz="1800" b="0" dirty="0">
                <a:solidFill>
                  <a:schemeClr val="tx1"/>
                </a:solidFill>
                <a:latin typeface="Arial" panose="020B0604020202020204" pitchFamily="34" charset="0"/>
                <a:cs typeface="Arial" panose="020B0604020202020204" pitchFamily="34" charset="0"/>
              </a:rPr>
              <a:t> </a:t>
            </a:r>
          </a:p>
          <a:p>
            <a:pPr defTabSz="457200">
              <a:defRPr sz="3733">
                <a:solidFill>
                  <a:srgbClr val="000000"/>
                </a:solidFill>
                <a:latin typeface="Arial"/>
                <a:ea typeface="Arial"/>
                <a:cs typeface="Arial"/>
                <a:sym typeface="Arial"/>
              </a:defRPr>
            </a:pPr>
            <a:endParaRPr lang="pt-PT" sz="1800" b="0" dirty="0">
              <a:solidFill>
                <a:schemeClr val="tx1"/>
              </a:solidFill>
              <a:latin typeface="Arial" panose="020B0604020202020204" pitchFamily="34" charset="0"/>
              <a:cs typeface="Arial" panose="020B0604020202020204" pitchFamily="34" charset="0"/>
            </a:endParaRPr>
          </a:p>
          <a:p>
            <a:pPr defTabSz="457200">
              <a:defRPr sz="3733">
                <a:solidFill>
                  <a:srgbClr val="000000"/>
                </a:solidFill>
                <a:latin typeface="Arial"/>
                <a:ea typeface="Arial"/>
                <a:cs typeface="Arial"/>
                <a:sym typeface="Arial"/>
              </a:defRPr>
            </a:pPr>
            <a:endParaRPr lang="pt-PT" sz="1800" b="0" dirty="0">
              <a:solidFill>
                <a:schemeClr val="tx1"/>
              </a:solidFill>
              <a:latin typeface="Arial" panose="020B0604020202020204" pitchFamily="34" charset="0"/>
              <a:cs typeface="Arial" panose="020B0604020202020204" pitchFamily="34" charset="0"/>
            </a:endParaRPr>
          </a:p>
        </p:txBody>
      </p:sp>
      <p:grpSp>
        <p:nvGrpSpPr>
          <p:cNvPr id="5" name="Grupo 4">
            <a:extLst>
              <a:ext uri="{FF2B5EF4-FFF2-40B4-BE49-F238E27FC236}">
                <a16:creationId xmlns:a16="http://schemas.microsoft.com/office/drawing/2014/main" id="{E23B41F5-3321-4D88-E551-013815DB15F1}"/>
              </a:ext>
            </a:extLst>
          </p:cNvPr>
          <p:cNvGrpSpPr>
            <a:grpSpLocks/>
          </p:cNvGrpSpPr>
          <p:nvPr/>
        </p:nvGrpSpPr>
        <p:grpSpPr bwMode="auto">
          <a:xfrm>
            <a:off x="2778214" y="3687528"/>
            <a:ext cx="6240544" cy="3170472"/>
            <a:chOff x="2241" y="277"/>
            <a:chExt cx="7920" cy="5427"/>
          </a:xfrm>
        </p:grpSpPr>
        <p:sp>
          <p:nvSpPr>
            <p:cNvPr id="6" name="AutoShape 3">
              <a:extLst>
                <a:ext uri="{FF2B5EF4-FFF2-40B4-BE49-F238E27FC236}">
                  <a16:creationId xmlns:a16="http://schemas.microsoft.com/office/drawing/2014/main" id="{075D4FB5-0226-1A36-4791-6B1EB9391596}"/>
                </a:ext>
              </a:extLst>
            </p:cNvPr>
            <p:cNvSpPr>
              <a:spLocks/>
            </p:cNvSpPr>
            <p:nvPr/>
          </p:nvSpPr>
          <p:spPr bwMode="auto">
            <a:xfrm>
              <a:off x="3636" y="1171"/>
              <a:ext cx="5310" cy="4080"/>
            </a:xfrm>
            <a:custGeom>
              <a:avLst/>
              <a:gdLst>
                <a:gd name="T0" fmla="+- 0 4706 3636"/>
                <a:gd name="T1" fmla="*/ T0 w 5310"/>
                <a:gd name="T2" fmla="+- 0 1571 1171"/>
                <a:gd name="T3" fmla="*/ 1571 h 4080"/>
                <a:gd name="T4" fmla="+- 0 4023 3636"/>
                <a:gd name="T5" fmla="*/ T4 w 5310"/>
                <a:gd name="T6" fmla="+- 0 2151 1171"/>
                <a:gd name="T7" fmla="*/ 2151 h 4080"/>
                <a:gd name="T8" fmla="+- 0 3667 3636"/>
                <a:gd name="T9" fmla="*/ T8 w 5310"/>
                <a:gd name="T10" fmla="+- 0 2911 1171"/>
                <a:gd name="T11" fmla="*/ 2911 h 4080"/>
                <a:gd name="T12" fmla="+- 0 3721 3636"/>
                <a:gd name="T13" fmla="*/ T12 w 5310"/>
                <a:gd name="T14" fmla="+- 0 3731 1171"/>
                <a:gd name="T15" fmla="*/ 3731 h 4080"/>
                <a:gd name="T16" fmla="+- 0 4168 3636"/>
                <a:gd name="T17" fmla="*/ T16 w 5310"/>
                <a:gd name="T18" fmla="+- 0 4451 1171"/>
                <a:gd name="T19" fmla="*/ 4451 h 4080"/>
                <a:gd name="T20" fmla="+- 0 4920 3636"/>
                <a:gd name="T21" fmla="*/ T20 w 5310"/>
                <a:gd name="T22" fmla="+- 0 4971 1171"/>
                <a:gd name="T23" fmla="*/ 4971 h 4080"/>
                <a:gd name="T24" fmla="+- 0 6156 3636"/>
                <a:gd name="T25" fmla="*/ T24 w 5310"/>
                <a:gd name="T26" fmla="+- 0 5231 1171"/>
                <a:gd name="T27" fmla="*/ 5231 h 4080"/>
                <a:gd name="T28" fmla="+- 0 5151 3636"/>
                <a:gd name="T29" fmla="*/ T28 w 5310"/>
                <a:gd name="T30" fmla="+- 0 5051 1171"/>
                <a:gd name="T31" fmla="*/ 5051 h 4080"/>
                <a:gd name="T32" fmla="+- 0 4342 3636"/>
                <a:gd name="T33" fmla="*/ T32 w 5310"/>
                <a:gd name="T34" fmla="+- 0 4591 1171"/>
                <a:gd name="T35" fmla="*/ 4591 h 4080"/>
                <a:gd name="T36" fmla="+- 0 3815 3636"/>
                <a:gd name="T37" fmla="*/ T36 w 5310"/>
                <a:gd name="T38" fmla="+- 0 3911 1171"/>
                <a:gd name="T39" fmla="*/ 3911 h 4080"/>
                <a:gd name="T40" fmla="+- 0 3657 3636"/>
                <a:gd name="T41" fmla="*/ T40 w 5310"/>
                <a:gd name="T42" fmla="+- 0 3111 1171"/>
                <a:gd name="T43" fmla="*/ 3111 h 4080"/>
                <a:gd name="T44" fmla="+- 0 3915 3636"/>
                <a:gd name="T45" fmla="*/ T44 w 5310"/>
                <a:gd name="T46" fmla="+- 0 2331 1171"/>
                <a:gd name="T47" fmla="*/ 2331 h 4080"/>
                <a:gd name="T48" fmla="+- 0 4520 3636"/>
                <a:gd name="T49" fmla="*/ T48 w 5310"/>
                <a:gd name="T50" fmla="+- 0 1711 1171"/>
                <a:gd name="T51" fmla="*/ 1711 h 4080"/>
                <a:gd name="T52" fmla="+- 0 6022 3636"/>
                <a:gd name="T53" fmla="*/ T52 w 5310"/>
                <a:gd name="T54" fmla="+- 0 1191 1171"/>
                <a:gd name="T55" fmla="*/ 1191 h 4080"/>
                <a:gd name="T56" fmla="+- 0 7655 3636"/>
                <a:gd name="T57" fmla="*/ T56 w 5310"/>
                <a:gd name="T58" fmla="+- 0 1471 1171"/>
                <a:gd name="T59" fmla="*/ 1471 h 4080"/>
                <a:gd name="T60" fmla="+- 0 8401 3636"/>
                <a:gd name="T61" fmla="*/ T60 w 5310"/>
                <a:gd name="T62" fmla="+- 0 1991 1171"/>
                <a:gd name="T63" fmla="*/ 1991 h 4080"/>
                <a:gd name="T64" fmla="+- 0 8844 3636"/>
                <a:gd name="T65" fmla="*/ T64 w 5310"/>
                <a:gd name="T66" fmla="+- 0 2711 1171"/>
                <a:gd name="T67" fmla="*/ 2711 h 4080"/>
                <a:gd name="T68" fmla="+- 0 8898 3636"/>
                <a:gd name="T69" fmla="*/ T68 w 5310"/>
                <a:gd name="T70" fmla="+- 0 3531 1171"/>
                <a:gd name="T71" fmla="*/ 3531 h 4080"/>
                <a:gd name="T72" fmla="+- 0 8545 3636"/>
                <a:gd name="T73" fmla="*/ T72 w 5310"/>
                <a:gd name="T74" fmla="+- 0 4271 1171"/>
                <a:gd name="T75" fmla="*/ 4271 h 4080"/>
                <a:gd name="T76" fmla="+- 0 7867 3636"/>
                <a:gd name="T77" fmla="*/ T76 w 5310"/>
                <a:gd name="T78" fmla="+- 0 4851 1171"/>
                <a:gd name="T79" fmla="*/ 4851 h 4080"/>
                <a:gd name="T80" fmla="+- 0 6949 3636"/>
                <a:gd name="T81" fmla="*/ T80 w 5310"/>
                <a:gd name="T82" fmla="+- 0 5171 1171"/>
                <a:gd name="T83" fmla="*/ 5171 h 4080"/>
                <a:gd name="T84" fmla="+- 0 7201 3636"/>
                <a:gd name="T85" fmla="*/ T84 w 5310"/>
                <a:gd name="T86" fmla="+- 0 5131 1171"/>
                <a:gd name="T87" fmla="*/ 5131 h 4080"/>
                <a:gd name="T88" fmla="+- 0 8072 3636"/>
                <a:gd name="T89" fmla="*/ T88 w 5310"/>
                <a:gd name="T90" fmla="+- 0 4731 1171"/>
                <a:gd name="T91" fmla="*/ 4731 h 4080"/>
                <a:gd name="T92" fmla="+- 0 8682 3636"/>
                <a:gd name="T93" fmla="*/ T92 w 5310"/>
                <a:gd name="T94" fmla="+- 0 4111 1171"/>
                <a:gd name="T95" fmla="*/ 4111 h 4080"/>
                <a:gd name="T96" fmla="+- 0 8943 3636"/>
                <a:gd name="T97" fmla="*/ T96 w 5310"/>
                <a:gd name="T98" fmla="+- 0 3311 1171"/>
                <a:gd name="T99" fmla="*/ 3311 h 4080"/>
                <a:gd name="T100" fmla="+- 0 8783 3636"/>
                <a:gd name="T101" fmla="*/ T100 w 5310"/>
                <a:gd name="T102" fmla="+- 0 2511 1171"/>
                <a:gd name="T103" fmla="*/ 2511 h 4080"/>
                <a:gd name="T104" fmla="+- 0 8251 3636"/>
                <a:gd name="T105" fmla="*/ T104 w 5310"/>
                <a:gd name="T106" fmla="+- 0 1831 1171"/>
                <a:gd name="T107" fmla="*/ 1831 h 4080"/>
                <a:gd name="T108" fmla="+- 0 7320 3636"/>
                <a:gd name="T109" fmla="*/ T108 w 5310"/>
                <a:gd name="T110" fmla="+- 0 1331 1171"/>
                <a:gd name="T111" fmla="*/ 1331 h 4080"/>
                <a:gd name="T112" fmla="+- 0 6558 3636"/>
                <a:gd name="T113" fmla="*/ T112 w 5310"/>
                <a:gd name="T114" fmla="+- 0 1211 1171"/>
                <a:gd name="T115" fmla="*/ 1211 h 4080"/>
                <a:gd name="T116" fmla="+- 0 4626 3636"/>
                <a:gd name="T117" fmla="*/ T116 w 5310"/>
                <a:gd name="T118" fmla="+- 0 1671 1171"/>
                <a:gd name="T119" fmla="*/ 1671 h 4080"/>
                <a:gd name="T120" fmla="+- 0 3989 3636"/>
                <a:gd name="T121" fmla="*/ T120 w 5310"/>
                <a:gd name="T122" fmla="+- 0 2251 1171"/>
                <a:gd name="T123" fmla="*/ 2251 h 4080"/>
                <a:gd name="T124" fmla="+- 0 3686 3636"/>
                <a:gd name="T125" fmla="*/ T124 w 5310"/>
                <a:gd name="T126" fmla="+- 0 3011 1171"/>
                <a:gd name="T127" fmla="*/ 3011 h 4080"/>
                <a:gd name="T128" fmla="+- 0 3790 3636"/>
                <a:gd name="T129" fmla="*/ T128 w 5310"/>
                <a:gd name="T130" fmla="+- 0 3811 1171"/>
                <a:gd name="T131" fmla="*/ 3811 h 4080"/>
                <a:gd name="T132" fmla="+- 0 4271 3636"/>
                <a:gd name="T133" fmla="*/ T132 w 5310"/>
                <a:gd name="T134" fmla="+- 0 4491 1171"/>
                <a:gd name="T135" fmla="*/ 4491 h 4080"/>
                <a:gd name="T136" fmla="+- 0 5044 3636"/>
                <a:gd name="T137" fmla="*/ T136 w 5310"/>
                <a:gd name="T138" fmla="+- 0 4991 1171"/>
                <a:gd name="T139" fmla="*/ 4991 h 4080"/>
                <a:gd name="T140" fmla="+- 0 6158 3636"/>
                <a:gd name="T141" fmla="*/ T140 w 5310"/>
                <a:gd name="T142" fmla="+- 0 5171 1171"/>
                <a:gd name="T143" fmla="*/ 5171 h 4080"/>
                <a:gd name="T144" fmla="+- 0 4751 3636"/>
                <a:gd name="T145" fmla="*/ T144 w 5310"/>
                <a:gd name="T146" fmla="+- 0 4771 1171"/>
                <a:gd name="T147" fmla="*/ 4771 h 4080"/>
                <a:gd name="T148" fmla="+- 0 4093 3636"/>
                <a:gd name="T149" fmla="*/ T148 w 5310"/>
                <a:gd name="T150" fmla="+- 0 4231 1171"/>
                <a:gd name="T151" fmla="*/ 4231 h 4080"/>
                <a:gd name="T152" fmla="+- 0 3755 3636"/>
                <a:gd name="T153" fmla="*/ T152 w 5310"/>
                <a:gd name="T154" fmla="+- 0 3511 1171"/>
                <a:gd name="T155" fmla="*/ 3511 h 4080"/>
                <a:gd name="T156" fmla="+- 0 3806 3636"/>
                <a:gd name="T157" fmla="*/ T156 w 5310"/>
                <a:gd name="T158" fmla="+- 0 2731 1171"/>
                <a:gd name="T159" fmla="*/ 2731 h 4080"/>
                <a:gd name="T160" fmla="+- 0 4233 3636"/>
                <a:gd name="T161" fmla="*/ T160 w 5310"/>
                <a:gd name="T162" fmla="+- 0 2051 1171"/>
                <a:gd name="T163" fmla="*/ 2051 h 4080"/>
                <a:gd name="T164" fmla="+- 0 4958 3636"/>
                <a:gd name="T165" fmla="*/ T164 w 5310"/>
                <a:gd name="T166" fmla="+- 0 1551 1171"/>
                <a:gd name="T167" fmla="*/ 1551 h 4080"/>
                <a:gd name="T168" fmla="+- 0 6029 3636"/>
                <a:gd name="T169" fmla="*/ T168 w 5310"/>
                <a:gd name="T170" fmla="+- 0 1271 1171"/>
                <a:gd name="T171" fmla="*/ 1271 h 4080"/>
                <a:gd name="T172" fmla="+- 0 6555 3636"/>
                <a:gd name="T173" fmla="*/ T172 w 5310"/>
                <a:gd name="T174" fmla="+- 0 1271 1171"/>
                <a:gd name="T175" fmla="*/ 1271 h 4080"/>
                <a:gd name="T176" fmla="+- 0 7730 3636"/>
                <a:gd name="T177" fmla="*/ T176 w 5310"/>
                <a:gd name="T178" fmla="+- 0 1591 1171"/>
                <a:gd name="T179" fmla="*/ 1591 h 4080"/>
                <a:gd name="T180" fmla="+- 0 8422 3636"/>
                <a:gd name="T181" fmla="*/ T180 w 5310"/>
                <a:gd name="T182" fmla="+- 0 2131 1171"/>
                <a:gd name="T183" fmla="*/ 2131 h 4080"/>
                <a:gd name="T184" fmla="+- 0 8805 3636"/>
                <a:gd name="T185" fmla="*/ T184 w 5310"/>
                <a:gd name="T186" fmla="+- 0 2831 1171"/>
                <a:gd name="T187" fmla="*/ 2831 h 4080"/>
                <a:gd name="T188" fmla="+- 0 8804 3636"/>
                <a:gd name="T189" fmla="*/ T188 w 5310"/>
                <a:gd name="T190" fmla="+- 0 3611 1171"/>
                <a:gd name="T191" fmla="*/ 3611 h 4080"/>
                <a:gd name="T192" fmla="+- 0 8421 3636"/>
                <a:gd name="T193" fmla="*/ T192 w 5310"/>
                <a:gd name="T194" fmla="+- 0 4311 1171"/>
                <a:gd name="T195" fmla="*/ 4311 h 4080"/>
                <a:gd name="T196" fmla="+- 0 7729 3636"/>
                <a:gd name="T197" fmla="*/ T196 w 5310"/>
                <a:gd name="T198" fmla="+- 0 4831 1171"/>
                <a:gd name="T199" fmla="*/ 4831 h 4080"/>
                <a:gd name="T200" fmla="+- 0 6423 3636"/>
                <a:gd name="T201" fmla="*/ T200 w 5310"/>
                <a:gd name="T202" fmla="+- 0 5171 1171"/>
                <a:gd name="T203" fmla="*/ 5171 h 4080"/>
                <a:gd name="T204" fmla="+- 0 7857 3636"/>
                <a:gd name="T205" fmla="*/ T204 w 5310"/>
                <a:gd name="T206" fmla="+- 0 4831 1171"/>
                <a:gd name="T207" fmla="*/ 4831 h 4080"/>
                <a:gd name="T208" fmla="+- 0 8530 3636"/>
                <a:gd name="T209" fmla="*/ T208 w 5310"/>
                <a:gd name="T210" fmla="+- 0 4251 1171"/>
                <a:gd name="T211" fmla="*/ 4251 h 4080"/>
                <a:gd name="T212" fmla="+- 0 8880 3636"/>
                <a:gd name="T213" fmla="*/ T212 w 5310"/>
                <a:gd name="T214" fmla="+- 0 3531 1171"/>
                <a:gd name="T215" fmla="*/ 3531 h 4080"/>
                <a:gd name="T216" fmla="+- 0 8827 3636"/>
                <a:gd name="T217" fmla="*/ T216 w 5310"/>
                <a:gd name="T218" fmla="+- 0 2711 1171"/>
                <a:gd name="T219" fmla="*/ 2711 h 4080"/>
                <a:gd name="T220" fmla="+- 0 8389 3636"/>
                <a:gd name="T221" fmla="*/ T220 w 5310"/>
                <a:gd name="T222" fmla="+- 0 2011 1171"/>
                <a:gd name="T223" fmla="*/ 2011 h 4080"/>
                <a:gd name="T224" fmla="+- 0 7648 3636"/>
                <a:gd name="T225" fmla="*/ T224 w 5310"/>
                <a:gd name="T226" fmla="+- 0 1491 1171"/>
                <a:gd name="T227" fmla="*/ 1491 h 40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5310" h="4080">
                  <a:moveTo>
                    <a:pt x="2924" y="0"/>
                  </a:moveTo>
                  <a:lnTo>
                    <a:pt x="2384" y="0"/>
                  </a:lnTo>
                  <a:lnTo>
                    <a:pt x="1868" y="80"/>
                  </a:lnTo>
                  <a:lnTo>
                    <a:pt x="1624" y="160"/>
                  </a:lnTo>
                  <a:lnTo>
                    <a:pt x="1393" y="240"/>
                  </a:lnTo>
                  <a:lnTo>
                    <a:pt x="1282" y="300"/>
                  </a:lnTo>
                  <a:lnTo>
                    <a:pt x="1174" y="340"/>
                  </a:lnTo>
                  <a:lnTo>
                    <a:pt x="1070" y="400"/>
                  </a:lnTo>
                  <a:lnTo>
                    <a:pt x="970" y="460"/>
                  </a:lnTo>
                  <a:lnTo>
                    <a:pt x="874" y="520"/>
                  </a:lnTo>
                  <a:lnTo>
                    <a:pt x="781" y="600"/>
                  </a:lnTo>
                  <a:lnTo>
                    <a:pt x="693" y="660"/>
                  </a:lnTo>
                  <a:lnTo>
                    <a:pt x="610" y="740"/>
                  </a:lnTo>
                  <a:lnTo>
                    <a:pt x="531" y="820"/>
                  </a:lnTo>
                  <a:lnTo>
                    <a:pt x="456" y="900"/>
                  </a:lnTo>
                  <a:lnTo>
                    <a:pt x="387" y="980"/>
                  </a:lnTo>
                  <a:lnTo>
                    <a:pt x="323" y="1060"/>
                  </a:lnTo>
                  <a:lnTo>
                    <a:pt x="264" y="1160"/>
                  </a:lnTo>
                  <a:lnTo>
                    <a:pt x="210" y="1240"/>
                  </a:lnTo>
                  <a:lnTo>
                    <a:pt x="162" y="1340"/>
                  </a:lnTo>
                  <a:lnTo>
                    <a:pt x="120" y="1440"/>
                  </a:lnTo>
                  <a:lnTo>
                    <a:pt x="84" y="1540"/>
                  </a:lnTo>
                  <a:lnTo>
                    <a:pt x="54" y="1640"/>
                  </a:lnTo>
                  <a:lnTo>
                    <a:pt x="31" y="1740"/>
                  </a:lnTo>
                  <a:lnTo>
                    <a:pt x="14" y="1840"/>
                  </a:lnTo>
                  <a:lnTo>
                    <a:pt x="3" y="1940"/>
                  </a:lnTo>
                  <a:lnTo>
                    <a:pt x="0" y="2040"/>
                  </a:lnTo>
                  <a:lnTo>
                    <a:pt x="4" y="2160"/>
                  </a:lnTo>
                  <a:lnTo>
                    <a:pt x="14" y="2260"/>
                  </a:lnTo>
                  <a:lnTo>
                    <a:pt x="31" y="2360"/>
                  </a:lnTo>
                  <a:lnTo>
                    <a:pt x="55" y="2460"/>
                  </a:lnTo>
                  <a:lnTo>
                    <a:pt x="85" y="2560"/>
                  </a:lnTo>
                  <a:lnTo>
                    <a:pt x="121" y="2660"/>
                  </a:lnTo>
                  <a:lnTo>
                    <a:pt x="163" y="2760"/>
                  </a:lnTo>
                  <a:lnTo>
                    <a:pt x="211" y="2840"/>
                  </a:lnTo>
                  <a:lnTo>
                    <a:pt x="265" y="2940"/>
                  </a:lnTo>
                  <a:lnTo>
                    <a:pt x="324" y="3020"/>
                  </a:lnTo>
                  <a:lnTo>
                    <a:pt x="388" y="3120"/>
                  </a:lnTo>
                  <a:lnTo>
                    <a:pt x="458" y="3200"/>
                  </a:lnTo>
                  <a:lnTo>
                    <a:pt x="532" y="3280"/>
                  </a:lnTo>
                  <a:lnTo>
                    <a:pt x="611" y="3360"/>
                  </a:lnTo>
                  <a:lnTo>
                    <a:pt x="695" y="3420"/>
                  </a:lnTo>
                  <a:lnTo>
                    <a:pt x="783" y="3500"/>
                  </a:lnTo>
                  <a:lnTo>
                    <a:pt x="875" y="3560"/>
                  </a:lnTo>
                  <a:lnTo>
                    <a:pt x="972" y="3620"/>
                  </a:lnTo>
                  <a:lnTo>
                    <a:pt x="1072" y="3680"/>
                  </a:lnTo>
                  <a:lnTo>
                    <a:pt x="1176" y="3740"/>
                  </a:lnTo>
                  <a:lnTo>
                    <a:pt x="1284" y="3800"/>
                  </a:lnTo>
                  <a:lnTo>
                    <a:pt x="1394" y="3840"/>
                  </a:lnTo>
                  <a:lnTo>
                    <a:pt x="1509" y="3880"/>
                  </a:lnTo>
                  <a:lnTo>
                    <a:pt x="1626" y="3940"/>
                  </a:lnTo>
                  <a:lnTo>
                    <a:pt x="1746" y="3960"/>
                  </a:lnTo>
                  <a:lnTo>
                    <a:pt x="1869" y="4000"/>
                  </a:lnTo>
                  <a:lnTo>
                    <a:pt x="2386" y="4080"/>
                  </a:lnTo>
                  <a:lnTo>
                    <a:pt x="2656" y="4080"/>
                  </a:lnTo>
                  <a:lnTo>
                    <a:pt x="2520" y="4060"/>
                  </a:lnTo>
                  <a:lnTo>
                    <a:pt x="2387" y="4060"/>
                  </a:lnTo>
                  <a:lnTo>
                    <a:pt x="2255" y="4040"/>
                  </a:lnTo>
                  <a:lnTo>
                    <a:pt x="2125" y="4040"/>
                  </a:lnTo>
                  <a:lnTo>
                    <a:pt x="1998" y="4000"/>
                  </a:lnTo>
                  <a:lnTo>
                    <a:pt x="1873" y="3980"/>
                  </a:lnTo>
                  <a:lnTo>
                    <a:pt x="1751" y="3940"/>
                  </a:lnTo>
                  <a:lnTo>
                    <a:pt x="1631" y="3920"/>
                  </a:lnTo>
                  <a:lnTo>
                    <a:pt x="1515" y="3880"/>
                  </a:lnTo>
                  <a:lnTo>
                    <a:pt x="1401" y="3820"/>
                  </a:lnTo>
                  <a:lnTo>
                    <a:pt x="1291" y="3780"/>
                  </a:lnTo>
                  <a:lnTo>
                    <a:pt x="1184" y="3720"/>
                  </a:lnTo>
                  <a:lnTo>
                    <a:pt x="1081" y="3680"/>
                  </a:lnTo>
                  <a:lnTo>
                    <a:pt x="981" y="3620"/>
                  </a:lnTo>
                  <a:lnTo>
                    <a:pt x="885" y="3540"/>
                  </a:lnTo>
                  <a:lnTo>
                    <a:pt x="794" y="3480"/>
                  </a:lnTo>
                  <a:lnTo>
                    <a:pt x="706" y="3420"/>
                  </a:lnTo>
                  <a:lnTo>
                    <a:pt x="623" y="3340"/>
                  </a:lnTo>
                  <a:lnTo>
                    <a:pt x="545" y="3260"/>
                  </a:lnTo>
                  <a:lnTo>
                    <a:pt x="471" y="3180"/>
                  </a:lnTo>
                  <a:lnTo>
                    <a:pt x="402" y="3100"/>
                  </a:lnTo>
                  <a:lnTo>
                    <a:pt x="338" y="3020"/>
                  </a:lnTo>
                  <a:lnTo>
                    <a:pt x="280" y="2920"/>
                  </a:lnTo>
                  <a:lnTo>
                    <a:pt x="227" y="2840"/>
                  </a:lnTo>
                  <a:lnTo>
                    <a:pt x="179" y="2740"/>
                  </a:lnTo>
                  <a:lnTo>
                    <a:pt x="138" y="2640"/>
                  </a:lnTo>
                  <a:lnTo>
                    <a:pt x="102" y="2560"/>
                  </a:lnTo>
                  <a:lnTo>
                    <a:pt x="72" y="2460"/>
                  </a:lnTo>
                  <a:lnTo>
                    <a:pt x="49" y="2360"/>
                  </a:lnTo>
                  <a:lnTo>
                    <a:pt x="32" y="2260"/>
                  </a:lnTo>
                  <a:lnTo>
                    <a:pt x="22" y="2140"/>
                  </a:lnTo>
                  <a:lnTo>
                    <a:pt x="18" y="2040"/>
                  </a:lnTo>
                  <a:lnTo>
                    <a:pt x="21" y="1940"/>
                  </a:lnTo>
                  <a:lnTo>
                    <a:pt x="32" y="1840"/>
                  </a:lnTo>
                  <a:lnTo>
                    <a:pt x="49" y="1740"/>
                  </a:lnTo>
                  <a:lnTo>
                    <a:pt x="72" y="1640"/>
                  </a:lnTo>
                  <a:lnTo>
                    <a:pt x="101" y="1540"/>
                  </a:lnTo>
                  <a:lnTo>
                    <a:pt x="137" y="1440"/>
                  </a:lnTo>
                  <a:lnTo>
                    <a:pt x="179" y="1340"/>
                  </a:lnTo>
                  <a:lnTo>
                    <a:pt x="226" y="1260"/>
                  </a:lnTo>
                  <a:lnTo>
                    <a:pt x="279" y="1160"/>
                  </a:lnTo>
                  <a:lnTo>
                    <a:pt x="338" y="1080"/>
                  </a:lnTo>
                  <a:lnTo>
                    <a:pt x="401" y="1000"/>
                  </a:lnTo>
                  <a:lnTo>
                    <a:pt x="470" y="900"/>
                  </a:lnTo>
                  <a:lnTo>
                    <a:pt x="544" y="820"/>
                  </a:lnTo>
                  <a:lnTo>
                    <a:pt x="622" y="760"/>
                  </a:lnTo>
                  <a:lnTo>
                    <a:pt x="705" y="680"/>
                  </a:lnTo>
                  <a:lnTo>
                    <a:pt x="793" y="600"/>
                  </a:lnTo>
                  <a:lnTo>
                    <a:pt x="884" y="540"/>
                  </a:lnTo>
                  <a:lnTo>
                    <a:pt x="980" y="480"/>
                  </a:lnTo>
                  <a:lnTo>
                    <a:pt x="1080" y="420"/>
                  </a:lnTo>
                  <a:lnTo>
                    <a:pt x="1183" y="360"/>
                  </a:lnTo>
                  <a:lnTo>
                    <a:pt x="1290" y="300"/>
                  </a:lnTo>
                  <a:lnTo>
                    <a:pt x="1400" y="260"/>
                  </a:lnTo>
                  <a:lnTo>
                    <a:pt x="1630" y="180"/>
                  </a:lnTo>
                  <a:lnTo>
                    <a:pt x="1872" y="100"/>
                  </a:lnTo>
                  <a:lnTo>
                    <a:pt x="2386" y="20"/>
                  </a:lnTo>
                  <a:lnTo>
                    <a:pt x="3057" y="20"/>
                  </a:lnTo>
                  <a:lnTo>
                    <a:pt x="2924" y="0"/>
                  </a:lnTo>
                  <a:close/>
                  <a:moveTo>
                    <a:pt x="3057" y="20"/>
                  </a:moveTo>
                  <a:lnTo>
                    <a:pt x="2923" y="20"/>
                  </a:lnTo>
                  <a:lnTo>
                    <a:pt x="3437" y="100"/>
                  </a:lnTo>
                  <a:lnTo>
                    <a:pt x="3679" y="180"/>
                  </a:lnTo>
                  <a:lnTo>
                    <a:pt x="3909" y="260"/>
                  </a:lnTo>
                  <a:lnTo>
                    <a:pt x="4019" y="300"/>
                  </a:lnTo>
                  <a:lnTo>
                    <a:pt x="4126" y="360"/>
                  </a:lnTo>
                  <a:lnTo>
                    <a:pt x="4230" y="420"/>
                  </a:lnTo>
                  <a:lnTo>
                    <a:pt x="4329" y="480"/>
                  </a:lnTo>
                  <a:lnTo>
                    <a:pt x="4425" y="540"/>
                  </a:lnTo>
                  <a:lnTo>
                    <a:pt x="4517" y="600"/>
                  </a:lnTo>
                  <a:lnTo>
                    <a:pt x="4604" y="680"/>
                  </a:lnTo>
                  <a:lnTo>
                    <a:pt x="4687" y="760"/>
                  </a:lnTo>
                  <a:lnTo>
                    <a:pt x="4765" y="820"/>
                  </a:lnTo>
                  <a:lnTo>
                    <a:pt x="4839" y="900"/>
                  </a:lnTo>
                  <a:lnTo>
                    <a:pt x="4908" y="980"/>
                  </a:lnTo>
                  <a:lnTo>
                    <a:pt x="4972" y="1080"/>
                  </a:lnTo>
                  <a:lnTo>
                    <a:pt x="5030" y="1160"/>
                  </a:lnTo>
                  <a:lnTo>
                    <a:pt x="5083" y="1260"/>
                  </a:lnTo>
                  <a:lnTo>
                    <a:pt x="5131" y="1340"/>
                  </a:lnTo>
                  <a:lnTo>
                    <a:pt x="5172" y="1440"/>
                  </a:lnTo>
                  <a:lnTo>
                    <a:pt x="5208" y="1540"/>
                  </a:lnTo>
                  <a:lnTo>
                    <a:pt x="5238" y="1640"/>
                  </a:lnTo>
                  <a:lnTo>
                    <a:pt x="5261" y="1740"/>
                  </a:lnTo>
                  <a:lnTo>
                    <a:pt x="5278" y="1840"/>
                  </a:lnTo>
                  <a:lnTo>
                    <a:pt x="5288" y="1940"/>
                  </a:lnTo>
                  <a:lnTo>
                    <a:pt x="5292" y="2040"/>
                  </a:lnTo>
                  <a:lnTo>
                    <a:pt x="5289" y="2140"/>
                  </a:lnTo>
                  <a:lnTo>
                    <a:pt x="5278" y="2260"/>
                  </a:lnTo>
                  <a:lnTo>
                    <a:pt x="5262" y="2360"/>
                  </a:lnTo>
                  <a:lnTo>
                    <a:pt x="5238" y="2460"/>
                  </a:lnTo>
                  <a:lnTo>
                    <a:pt x="5209" y="2560"/>
                  </a:lnTo>
                  <a:lnTo>
                    <a:pt x="5173" y="2640"/>
                  </a:lnTo>
                  <a:lnTo>
                    <a:pt x="5131" y="2740"/>
                  </a:lnTo>
                  <a:lnTo>
                    <a:pt x="5084" y="2840"/>
                  </a:lnTo>
                  <a:lnTo>
                    <a:pt x="5031" y="2920"/>
                  </a:lnTo>
                  <a:lnTo>
                    <a:pt x="4972" y="3020"/>
                  </a:lnTo>
                  <a:lnTo>
                    <a:pt x="4909" y="3100"/>
                  </a:lnTo>
                  <a:lnTo>
                    <a:pt x="4840" y="3180"/>
                  </a:lnTo>
                  <a:lnTo>
                    <a:pt x="4766" y="3260"/>
                  </a:lnTo>
                  <a:lnTo>
                    <a:pt x="4688" y="3340"/>
                  </a:lnTo>
                  <a:lnTo>
                    <a:pt x="4605" y="3400"/>
                  </a:lnTo>
                  <a:lnTo>
                    <a:pt x="4518" y="3480"/>
                  </a:lnTo>
                  <a:lnTo>
                    <a:pt x="4426" y="3540"/>
                  </a:lnTo>
                  <a:lnTo>
                    <a:pt x="4330" y="3620"/>
                  </a:lnTo>
                  <a:lnTo>
                    <a:pt x="4231" y="3680"/>
                  </a:lnTo>
                  <a:lnTo>
                    <a:pt x="4127" y="3720"/>
                  </a:lnTo>
                  <a:lnTo>
                    <a:pt x="4020" y="3780"/>
                  </a:lnTo>
                  <a:lnTo>
                    <a:pt x="3910" y="3820"/>
                  </a:lnTo>
                  <a:lnTo>
                    <a:pt x="3796" y="3880"/>
                  </a:lnTo>
                  <a:lnTo>
                    <a:pt x="3680" y="3920"/>
                  </a:lnTo>
                  <a:lnTo>
                    <a:pt x="3560" y="3940"/>
                  </a:lnTo>
                  <a:lnTo>
                    <a:pt x="3438" y="3980"/>
                  </a:lnTo>
                  <a:lnTo>
                    <a:pt x="3313" y="4000"/>
                  </a:lnTo>
                  <a:lnTo>
                    <a:pt x="3186" y="4040"/>
                  </a:lnTo>
                  <a:lnTo>
                    <a:pt x="3056" y="4040"/>
                  </a:lnTo>
                  <a:lnTo>
                    <a:pt x="2924" y="4060"/>
                  </a:lnTo>
                  <a:lnTo>
                    <a:pt x="2791" y="4060"/>
                  </a:lnTo>
                  <a:lnTo>
                    <a:pt x="2656" y="4080"/>
                  </a:lnTo>
                  <a:lnTo>
                    <a:pt x="2926" y="4080"/>
                  </a:lnTo>
                  <a:lnTo>
                    <a:pt x="3442" y="4000"/>
                  </a:lnTo>
                  <a:lnTo>
                    <a:pt x="3565" y="3960"/>
                  </a:lnTo>
                  <a:lnTo>
                    <a:pt x="3686" y="3940"/>
                  </a:lnTo>
                  <a:lnTo>
                    <a:pt x="3803" y="3880"/>
                  </a:lnTo>
                  <a:lnTo>
                    <a:pt x="3917" y="3840"/>
                  </a:lnTo>
                  <a:lnTo>
                    <a:pt x="4028" y="3800"/>
                  </a:lnTo>
                  <a:lnTo>
                    <a:pt x="4136" y="3740"/>
                  </a:lnTo>
                  <a:lnTo>
                    <a:pt x="4240" y="3680"/>
                  </a:lnTo>
                  <a:lnTo>
                    <a:pt x="4340" y="3620"/>
                  </a:lnTo>
                  <a:lnTo>
                    <a:pt x="4436" y="3560"/>
                  </a:lnTo>
                  <a:lnTo>
                    <a:pt x="4529" y="3500"/>
                  </a:lnTo>
                  <a:lnTo>
                    <a:pt x="4617" y="3420"/>
                  </a:lnTo>
                  <a:lnTo>
                    <a:pt x="4700" y="3340"/>
                  </a:lnTo>
                  <a:lnTo>
                    <a:pt x="4779" y="3280"/>
                  </a:lnTo>
                  <a:lnTo>
                    <a:pt x="4854" y="3200"/>
                  </a:lnTo>
                  <a:lnTo>
                    <a:pt x="4923" y="3100"/>
                  </a:lnTo>
                  <a:lnTo>
                    <a:pt x="4987" y="3020"/>
                  </a:lnTo>
                  <a:lnTo>
                    <a:pt x="5046" y="2940"/>
                  </a:lnTo>
                  <a:lnTo>
                    <a:pt x="5100" y="2840"/>
                  </a:lnTo>
                  <a:lnTo>
                    <a:pt x="5148" y="2760"/>
                  </a:lnTo>
                  <a:lnTo>
                    <a:pt x="5190" y="2660"/>
                  </a:lnTo>
                  <a:lnTo>
                    <a:pt x="5226" y="2560"/>
                  </a:lnTo>
                  <a:lnTo>
                    <a:pt x="5256" y="2460"/>
                  </a:lnTo>
                  <a:lnTo>
                    <a:pt x="5279" y="2360"/>
                  </a:lnTo>
                  <a:lnTo>
                    <a:pt x="5296" y="2260"/>
                  </a:lnTo>
                  <a:lnTo>
                    <a:pt x="5307" y="2140"/>
                  </a:lnTo>
                  <a:lnTo>
                    <a:pt x="5310" y="2040"/>
                  </a:lnTo>
                  <a:lnTo>
                    <a:pt x="5306" y="1940"/>
                  </a:lnTo>
                  <a:lnTo>
                    <a:pt x="5296" y="1840"/>
                  </a:lnTo>
                  <a:lnTo>
                    <a:pt x="5279" y="1720"/>
                  </a:lnTo>
                  <a:lnTo>
                    <a:pt x="5255" y="1620"/>
                  </a:lnTo>
                  <a:lnTo>
                    <a:pt x="5225" y="1520"/>
                  </a:lnTo>
                  <a:lnTo>
                    <a:pt x="5189" y="1440"/>
                  </a:lnTo>
                  <a:lnTo>
                    <a:pt x="5147" y="1340"/>
                  </a:lnTo>
                  <a:lnTo>
                    <a:pt x="5099" y="1240"/>
                  </a:lnTo>
                  <a:lnTo>
                    <a:pt x="5045" y="1160"/>
                  </a:lnTo>
                  <a:lnTo>
                    <a:pt x="4986" y="1060"/>
                  </a:lnTo>
                  <a:lnTo>
                    <a:pt x="4922" y="980"/>
                  </a:lnTo>
                  <a:lnTo>
                    <a:pt x="4852" y="900"/>
                  </a:lnTo>
                  <a:lnTo>
                    <a:pt x="4778" y="820"/>
                  </a:lnTo>
                  <a:lnTo>
                    <a:pt x="4699" y="740"/>
                  </a:lnTo>
                  <a:lnTo>
                    <a:pt x="4615" y="660"/>
                  </a:lnTo>
                  <a:lnTo>
                    <a:pt x="4527" y="600"/>
                  </a:lnTo>
                  <a:lnTo>
                    <a:pt x="4435" y="520"/>
                  </a:lnTo>
                  <a:lnTo>
                    <a:pt x="4338" y="460"/>
                  </a:lnTo>
                  <a:lnTo>
                    <a:pt x="4238" y="400"/>
                  </a:lnTo>
                  <a:lnTo>
                    <a:pt x="4134" y="340"/>
                  </a:lnTo>
                  <a:lnTo>
                    <a:pt x="4027" y="300"/>
                  </a:lnTo>
                  <a:lnTo>
                    <a:pt x="3916" y="240"/>
                  </a:lnTo>
                  <a:lnTo>
                    <a:pt x="3684" y="160"/>
                  </a:lnTo>
                  <a:lnTo>
                    <a:pt x="3441" y="80"/>
                  </a:lnTo>
                  <a:lnTo>
                    <a:pt x="3057" y="20"/>
                  </a:lnTo>
                  <a:close/>
                  <a:moveTo>
                    <a:pt x="2923" y="4040"/>
                  </a:moveTo>
                  <a:lnTo>
                    <a:pt x="2388" y="4040"/>
                  </a:lnTo>
                  <a:lnTo>
                    <a:pt x="2521" y="4060"/>
                  </a:lnTo>
                  <a:lnTo>
                    <a:pt x="2790" y="4060"/>
                  </a:lnTo>
                  <a:lnTo>
                    <a:pt x="2923" y="4040"/>
                  </a:lnTo>
                  <a:close/>
                  <a:moveTo>
                    <a:pt x="2922" y="40"/>
                  </a:moveTo>
                  <a:lnTo>
                    <a:pt x="2387" y="40"/>
                  </a:lnTo>
                  <a:lnTo>
                    <a:pt x="1877" y="120"/>
                  </a:lnTo>
                  <a:lnTo>
                    <a:pt x="1636" y="200"/>
                  </a:lnTo>
                  <a:lnTo>
                    <a:pt x="1407" y="280"/>
                  </a:lnTo>
                  <a:lnTo>
                    <a:pt x="1298" y="320"/>
                  </a:lnTo>
                  <a:lnTo>
                    <a:pt x="1191" y="380"/>
                  </a:lnTo>
                  <a:lnTo>
                    <a:pt x="1089" y="440"/>
                  </a:lnTo>
                  <a:lnTo>
                    <a:pt x="990" y="500"/>
                  </a:lnTo>
                  <a:lnTo>
                    <a:pt x="895" y="560"/>
                  </a:lnTo>
                  <a:lnTo>
                    <a:pt x="804" y="620"/>
                  </a:lnTo>
                  <a:lnTo>
                    <a:pt x="717" y="700"/>
                  </a:lnTo>
                  <a:lnTo>
                    <a:pt x="635" y="760"/>
                  </a:lnTo>
                  <a:lnTo>
                    <a:pt x="557" y="840"/>
                  </a:lnTo>
                  <a:lnTo>
                    <a:pt x="484" y="920"/>
                  </a:lnTo>
                  <a:lnTo>
                    <a:pt x="416" y="1000"/>
                  </a:lnTo>
                  <a:lnTo>
                    <a:pt x="353" y="1080"/>
                  </a:lnTo>
                  <a:lnTo>
                    <a:pt x="295" y="1180"/>
                  </a:lnTo>
                  <a:lnTo>
                    <a:pt x="242" y="1260"/>
                  </a:lnTo>
                  <a:lnTo>
                    <a:pt x="195" y="1360"/>
                  </a:lnTo>
                  <a:lnTo>
                    <a:pt x="154" y="1440"/>
                  </a:lnTo>
                  <a:lnTo>
                    <a:pt x="119" y="1540"/>
                  </a:lnTo>
                  <a:lnTo>
                    <a:pt x="89" y="1640"/>
                  </a:lnTo>
                  <a:lnTo>
                    <a:pt x="66" y="1740"/>
                  </a:lnTo>
                  <a:lnTo>
                    <a:pt x="50" y="1840"/>
                  </a:lnTo>
                  <a:lnTo>
                    <a:pt x="39" y="1940"/>
                  </a:lnTo>
                  <a:lnTo>
                    <a:pt x="36" y="2040"/>
                  </a:lnTo>
                  <a:lnTo>
                    <a:pt x="39" y="2140"/>
                  </a:lnTo>
                  <a:lnTo>
                    <a:pt x="50" y="2240"/>
                  </a:lnTo>
                  <a:lnTo>
                    <a:pt x="66" y="2360"/>
                  </a:lnTo>
                  <a:lnTo>
                    <a:pt x="89" y="2440"/>
                  </a:lnTo>
                  <a:lnTo>
                    <a:pt x="119" y="2540"/>
                  </a:lnTo>
                  <a:lnTo>
                    <a:pt x="154" y="2640"/>
                  </a:lnTo>
                  <a:lnTo>
                    <a:pt x="195" y="2740"/>
                  </a:lnTo>
                  <a:lnTo>
                    <a:pt x="242" y="2820"/>
                  </a:lnTo>
                  <a:lnTo>
                    <a:pt x="295" y="2920"/>
                  </a:lnTo>
                  <a:lnTo>
                    <a:pt x="353" y="3000"/>
                  </a:lnTo>
                  <a:lnTo>
                    <a:pt x="416" y="3080"/>
                  </a:lnTo>
                  <a:lnTo>
                    <a:pt x="484" y="3160"/>
                  </a:lnTo>
                  <a:lnTo>
                    <a:pt x="557" y="3240"/>
                  </a:lnTo>
                  <a:lnTo>
                    <a:pt x="635" y="3320"/>
                  </a:lnTo>
                  <a:lnTo>
                    <a:pt x="717" y="3400"/>
                  </a:lnTo>
                  <a:lnTo>
                    <a:pt x="804" y="3460"/>
                  </a:lnTo>
                  <a:lnTo>
                    <a:pt x="895" y="3540"/>
                  </a:lnTo>
                  <a:lnTo>
                    <a:pt x="990" y="3600"/>
                  </a:lnTo>
                  <a:lnTo>
                    <a:pt x="1089" y="3660"/>
                  </a:lnTo>
                  <a:lnTo>
                    <a:pt x="1192" y="3720"/>
                  </a:lnTo>
                  <a:lnTo>
                    <a:pt x="1298" y="3760"/>
                  </a:lnTo>
                  <a:lnTo>
                    <a:pt x="1408" y="3820"/>
                  </a:lnTo>
                  <a:lnTo>
                    <a:pt x="1521" y="3860"/>
                  </a:lnTo>
                  <a:lnTo>
                    <a:pt x="1755" y="3940"/>
                  </a:lnTo>
                  <a:lnTo>
                    <a:pt x="1877" y="3960"/>
                  </a:lnTo>
                  <a:lnTo>
                    <a:pt x="2001" y="4000"/>
                  </a:lnTo>
                  <a:lnTo>
                    <a:pt x="2257" y="4040"/>
                  </a:lnTo>
                  <a:lnTo>
                    <a:pt x="3054" y="4040"/>
                  </a:lnTo>
                  <a:lnTo>
                    <a:pt x="3309" y="4000"/>
                  </a:lnTo>
                  <a:lnTo>
                    <a:pt x="2522" y="4000"/>
                  </a:lnTo>
                  <a:lnTo>
                    <a:pt x="2391" y="3980"/>
                  </a:lnTo>
                  <a:lnTo>
                    <a:pt x="2262" y="3980"/>
                  </a:lnTo>
                  <a:lnTo>
                    <a:pt x="1888" y="3920"/>
                  </a:lnTo>
                  <a:lnTo>
                    <a:pt x="1652" y="3840"/>
                  </a:lnTo>
                  <a:lnTo>
                    <a:pt x="1427" y="3760"/>
                  </a:lnTo>
                  <a:lnTo>
                    <a:pt x="1320" y="3720"/>
                  </a:lnTo>
                  <a:lnTo>
                    <a:pt x="1216" y="3660"/>
                  </a:lnTo>
                  <a:lnTo>
                    <a:pt x="1115" y="3600"/>
                  </a:lnTo>
                  <a:lnTo>
                    <a:pt x="1018" y="3540"/>
                  </a:lnTo>
                  <a:lnTo>
                    <a:pt x="925" y="3480"/>
                  </a:lnTo>
                  <a:lnTo>
                    <a:pt x="836" y="3420"/>
                  </a:lnTo>
                  <a:lnTo>
                    <a:pt x="751" y="3360"/>
                  </a:lnTo>
                  <a:lnTo>
                    <a:pt x="671" y="3280"/>
                  </a:lnTo>
                  <a:lnTo>
                    <a:pt x="595" y="3200"/>
                  </a:lnTo>
                  <a:lnTo>
                    <a:pt x="524" y="3140"/>
                  </a:lnTo>
                  <a:lnTo>
                    <a:pt x="457" y="3060"/>
                  </a:lnTo>
                  <a:lnTo>
                    <a:pt x="396" y="2980"/>
                  </a:lnTo>
                  <a:lnTo>
                    <a:pt x="340" y="2880"/>
                  </a:lnTo>
                  <a:lnTo>
                    <a:pt x="289" y="2800"/>
                  </a:lnTo>
                  <a:lnTo>
                    <a:pt x="243" y="2720"/>
                  </a:lnTo>
                  <a:lnTo>
                    <a:pt x="203" y="2620"/>
                  </a:lnTo>
                  <a:lnTo>
                    <a:pt x="169" y="2520"/>
                  </a:lnTo>
                  <a:lnTo>
                    <a:pt x="141" y="2440"/>
                  </a:lnTo>
                  <a:lnTo>
                    <a:pt x="119" y="2340"/>
                  </a:lnTo>
                  <a:lnTo>
                    <a:pt x="103" y="2240"/>
                  </a:lnTo>
                  <a:lnTo>
                    <a:pt x="93" y="2140"/>
                  </a:lnTo>
                  <a:lnTo>
                    <a:pt x="90" y="2040"/>
                  </a:lnTo>
                  <a:lnTo>
                    <a:pt x="93" y="1940"/>
                  </a:lnTo>
                  <a:lnTo>
                    <a:pt x="103" y="1840"/>
                  </a:lnTo>
                  <a:lnTo>
                    <a:pt x="120" y="1740"/>
                  </a:lnTo>
                  <a:lnTo>
                    <a:pt x="142" y="1660"/>
                  </a:lnTo>
                  <a:lnTo>
                    <a:pt x="170" y="1560"/>
                  </a:lnTo>
                  <a:lnTo>
                    <a:pt x="205" y="1460"/>
                  </a:lnTo>
                  <a:lnTo>
                    <a:pt x="245" y="1380"/>
                  </a:lnTo>
                  <a:lnTo>
                    <a:pt x="290" y="1280"/>
                  </a:lnTo>
                  <a:lnTo>
                    <a:pt x="341" y="1200"/>
                  </a:lnTo>
                  <a:lnTo>
                    <a:pt x="397" y="1120"/>
                  </a:lnTo>
                  <a:lnTo>
                    <a:pt x="459" y="1040"/>
                  </a:lnTo>
                  <a:lnTo>
                    <a:pt x="525" y="960"/>
                  </a:lnTo>
                  <a:lnTo>
                    <a:pt x="597" y="880"/>
                  </a:lnTo>
                  <a:lnTo>
                    <a:pt x="673" y="800"/>
                  </a:lnTo>
                  <a:lnTo>
                    <a:pt x="753" y="740"/>
                  </a:lnTo>
                  <a:lnTo>
                    <a:pt x="838" y="660"/>
                  </a:lnTo>
                  <a:lnTo>
                    <a:pt x="927" y="600"/>
                  </a:lnTo>
                  <a:lnTo>
                    <a:pt x="1020" y="540"/>
                  </a:lnTo>
                  <a:lnTo>
                    <a:pt x="1117" y="480"/>
                  </a:lnTo>
                  <a:lnTo>
                    <a:pt x="1217" y="420"/>
                  </a:lnTo>
                  <a:lnTo>
                    <a:pt x="1322" y="380"/>
                  </a:lnTo>
                  <a:lnTo>
                    <a:pt x="1429" y="320"/>
                  </a:lnTo>
                  <a:lnTo>
                    <a:pt x="1654" y="240"/>
                  </a:lnTo>
                  <a:lnTo>
                    <a:pt x="1771" y="200"/>
                  </a:lnTo>
                  <a:lnTo>
                    <a:pt x="1890" y="180"/>
                  </a:lnTo>
                  <a:lnTo>
                    <a:pt x="2012" y="140"/>
                  </a:lnTo>
                  <a:lnTo>
                    <a:pt x="2137" y="120"/>
                  </a:lnTo>
                  <a:lnTo>
                    <a:pt x="2264" y="120"/>
                  </a:lnTo>
                  <a:lnTo>
                    <a:pt x="2393" y="100"/>
                  </a:lnTo>
                  <a:lnTo>
                    <a:pt x="2523" y="100"/>
                  </a:lnTo>
                  <a:lnTo>
                    <a:pt x="2656" y="80"/>
                  </a:lnTo>
                  <a:lnTo>
                    <a:pt x="3182" y="80"/>
                  </a:lnTo>
                  <a:lnTo>
                    <a:pt x="2922" y="40"/>
                  </a:lnTo>
                  <a:close/>
                  <a:moveTo>
                    <a:pt x="3182" y="80"/>
                  </a:moveTo>
                  <a:lnTo>
                    <a:pt x="2656" y="80"/>
                  </a:lnTo>
                  <a:lnTo>
                    <a:pt x="2788" y="100"/>
                  </a:lnTo>
                  <a:lnTo>
                    <a:pt x="2919" y="100"/>
                  </a:lnTo>
                  <a:lnTo>
                    <a:pt x="3048" y="120"/>
                  </a:lnTo>
                  <a:lnTo>
                    <a:pt x="3175" y="120"/>
                  </a:lnTo>
                  <a:lnTo>
                    <a:pt x="3300" y="160"/>
                  </a:lnTo>
                  <a:lnTo>
                    <a:pt x="3541" y="200"/>
                  </a:lnTo>
                  <a:lnTo>
                    <a:pt x="3658" y="240"/>
                  </a:lnTo>
                  <a:lnTo>
                    <a:pt x="3883" y="320"/>
                  </a:lnTo>
                  <a:lnTo>
                    <a:pt x="3990" y="380"/>
                  </a:lnTo>
                  <a:lnTo>
                    <a:pt x="4094" y="420"/>
                  </a:lnTo>
                  <a:lnTo>
                    <a:pt x="4195" y="480"/>
                  </a:lnTo>
                  <a:lnTo>
                    <a:pt x="4292" y="540"/>
                  </a:lnTo>
                  <a:lnTo>
                    <a:pt x="4385" y="600"/>
                  </a:lnTo>
                  <a:lnTo>
                    <a:pt x="4474" y="660"/>
                  </a:lnTo>
                  <a:lnTo>
                    <a:pt x="4559" y="740"/>
                  </a:lnTo>
                  <a:lnTo>
                    <a:pt x="4639" y="800"/>
                  </a:lnTo>
                  <a:lnTo>
                    <a:pt x="4715" y="880"/>
                  </a:lnTo>
                  <a:lnTo>
                    <a:pt x="4786" y="960"/>
                  </a:lnTo>
                  <a:lnTo>
                    <a:pt x="4853" y="1040"/>
                  </a:lnTo>
                  <a:lnTo>
                    <a:pt x="4914" y="1120"/>
                  </a:lnTo>
                  <a:lnTo>
                    <a:pt x="4970" y="1200"/>
                  </a:lnTo>
                  <a:lnTo>
                    <a:pt x="5021" y="1280"/>
                  </a:lnTo>
                  <a:lnTo>
                    <a:pt x="5067" y="1380"/>
                  </a:lnTo>
                  <a:lnTo>
                    <a:pt x="5107" y="1460"/>
                  </a:lnTo>
                  <a:lnTo>
                    <a:pt x="5141" y="1560"/>
                  </a:lnTo>
                  <a:lnTo>
                    <a:pt x="5169" y="1660"/>
                  </a:lnTo>
                  <a:lnTo>
                    <a:pt x="5191" y="1740"/>
                  </a:lnTo>
                  <a:lnTo>
                    <a:pt x="5207" y="1840"/>
                  </a:lnTo>
                  <a:lnTo>
                    <a:pt x="5217" y="1940"/>
                  </a:lnTo>
                  <a:lnTo>
                    <a:pt x="5220" y="2040"/>
                  </a:lnTo>
                  <a:lnTo>
                    <a:pt x="5217" y="2140"/>
                  </a:lnTo>
                  <a:lnTo>
                    <a:pt x="5207" y="2240"/>
                  </a:lnTo>
                  <a:lnTo>
                    <a:pt x="5191" y="2340"/>
                  </a:lnTo>
                  <a:lnTo>
                    <a:pt x="5168" y="2440"/>
                  </a:lnTo>
                  <a:lnTo>
                    <a:pt x="5140" y="2540"/>
                  </a:lnTo>
                  <a:lnTo>
                    <a:pt x="5105" y="2620"/>
                  </a:lnTo>
                  <a:lnTo>
                    <a:pt x="5065" y="2720"/>
                  </a:lnTo>
                  <a:lnTo>
                    <a:pt x="5020" y="2800"/>
                  </a:lnTo>
                  <a:lnTo>
                    <a:pt x="4969" y="2880"/>
                  </a:lnTo>
                  <a:lnTo>
                    <a:pt x="4913" y="2980"/>
                  </a:lnTo>
                  <a:lnTo>
                    <a:pt x="4851" y="3060"/>
                  </a:lnTo>
                  <a:lnTo>
                    <a:pt x="4785" y="3140"/>
                  </a:lnTo>
                  <a:lnTo>
                    <a:pt x="4713" y="3220"/>
                  </a:lnTo>
                  <a:lnTo>
                    <a:pt x="4638" y="3280"/>
                  </a:lnTo>
                  <a:lnTo>
                    <a:pt x="4557" y="3360"/>
                  </a:lnTo>
                  <a:lnTo>
                    <a:pt x="4472" y="3420"/>
                  </a:lnTo>
                  <a:lnTo>
                    <a:pt x="4383" y="3480"/>
                  </a:lnTo>
                  <a:lnTo>
                    <a:pt x="4290" y="3560"/>
                  </a:lnTo>
                  <a:lnTo>
                    <a:pt x="4193" y="3600"/>
                  </a:lnTo>
                  <a:lnTo>
                    <a:pt x="4093" y="3660"/>
                  </a:lnTo>
                  <a:lnTo>
                    <a:pt x="3989" y="3720"/>
                  </a:lnTo>
                  <a:lnTo>
                    <a:pt x="3881" y="3760"/>
                  </a:lnTo>
                  <a:lnTo>
                    <a:pt x="3770" y="3800"/>
                  </a:lnTo>
                  <a:lnTo>
                    <a:pt x="3656" y="3840"/>
                  </a:lnTo>
                  <a:lnTo>
                    <a:pt x="3420" y="3920"/>
                  </a:lnTo>
                  <a:lnTo>
                    <a:pt x="3046" y="3980"/>
                  </a:lnTo>
                  <a:lnTo>
                    <a:pt x="2917" y="3980"/>
                  </a:lnTo>
                  <a:lnTo>
                    <a:pt x="2787" y="4000"/>
                  </a:lnTo>
                  <a:lnTo>
                    <a:pt x="3309" y="4000"/>
                  </a:lnTo>
                  <a:lnTo>
                    <a:pt x="3433" y="3960"/>
                  </a:lnTo>
                  <a:lnTo>
                    <a:pt x="3555" y="3940"/>
                  </a:lnTo>
                  <a:lnTo>
                    <a:pt x="3790" y="3860"/>
                  </a:lnTo>
                  <a:lnTo>
                    <a:pt x="3903" y="3820"/>
                  </a:lnTo>
                  <a:lnTo>
                    <a:pt x="4012" y="3760"/>
                  </a:lnTo>
                  <a:lnTo>
                    <a:pt x="4119" y="3720"/>
                  </a:lnTo>
                  <a:lnTo>
                    <a:pt x="4221" y="3660"/>
                  </a:lnTo>
                  <a:lnTo>
                    <a:pt x="4320" y="3600"/>
                  </a:lnTo>
                  <a:lnTo>
                    <a:pt x="4415" y="3540"/>
                  </a:lnTo>
                  <a:lnTo>
                    <a:pt x="4506" y="3460"/>
                  </a:lnTo>
                  <a:lnTo>
                    <a:pt x="4593" y="3400"/>
                  </a:lnTo>
                  <a:lnTo>
                    <a:pt x="4675" y="3320"/>
                  </a:lnTo>
                  <a:lnTo>
                    <a:pt x="4753" y="3240"/>
                  </a:lnTo>
                  <a:lnTo>
                    <a:pt x="4826" y="3160"/>
                  </a:lnTo>
                  <a:lnTo>
                    <a:pt x="4894" y="3080"/>
                  </a:lnTo>
                  <a:lnTo>
                    <a:pt x="4957" y="3000"/>
                  </a:lnTo>
                  <a:lnTo>
                    <a:pt x="5015" y="2920"/>
                  </a:lnTo>
                  <a:lnTo>
                    <a:pt x="5068" y="2820"/>
                  </a:lnTo>
                  <a:lnTo>
                    <a:pt x="5115" y="2740"/>
                  </a:lnTo>
                  <a:lnTo>
                    <a:pt x="5156" y="2640"/>
                  </a:lnTo>
                  <a:lnTo>
                    <a:pt x="5191" y="2540"/>
                  </a:lnTo>
                  <a:lnTo>
                    <a:pt x="5221" y="2440"/>
                  </a:lnTo>
                  <a:lnTo>
                    <a:pt x="5244" y="2360"/>
                  </a:lnTo>
                  <a:lnTo>
                    <a:pt x="5260" y="2240"/>
                  </a:lnTo>
                  <a:lnTo>
                    <a:pt x="5271" y="2140"/>
                  </a:lnTo>
                  <a:lnTo>
                    <a:pt x="5274" y="2040"/>
                  </a:lnTo>
                  <a:lnTo>
                    <a:pt x="5271" y="1940"/>
                  </a:lnTo>
                  <a:lnTo>
                    <a:pt x="5260" y="1840"/>
                  </a:lnTo>
                  <a:lnTo>
                    <a:pt x="5244" y="1740"/>
                  </a:lnTo>
                  <a:lnTo>
                    <a:pt x="5221" y="1640"/>
                  </a:lnTo>
                  <a:lnTo>
                    <a:pt x="5191" y="1540"/>
                  </a:lnTo>
                  <a:lnTo>
                    <a:pt x="5156" y="1440"/>
                  </a:lnTo>
                  <a:lnTo>
                    <a:pt x="5115" y="1360"/>
                  </a:lnTo>
                  <a:lnTo>
                    <a:pt x="5068" y="1260"/>
                  </a:lnTo>
                  <a:lnTo>
                    <a:pt x="5015" y="1180"/>
                  </a:lnTo>
                  <a:lnTo>
                    <a:pt x="4957" y="1080"/>
                  </a:lnTo>
                  <a:lnTo>
                    <a:pt x="4894" y="1000"/>
                  </a:lnTo>
                  <a:lnTo>
                    <a:pt x="4826" y="920"/>
                  </a:lnTo>
                  <a:lnTo>
                    <a:pt x="4753" y="840"/>
                  </a:lnTo>
                  <a:lnTo>
                    <a:pt x="4675" y="760"/>
                  </a:lnTo>
                  <a:lnTo>
                    <a:pt x="4593" y="700"/>
                  </a:lnTo>
                  <a:lnTo>
                    <a:pt x="4506" y="620"/>
                  </a:lnTo>
                  <a:lnTo>
                    <a:pt x="4415" y="560"/>
                  </a:lnTo>
                  <a:lnTo>
                    <a:pt x="4320" y="500"/>
                  </a:lnTo>
                  <a:lnTo>
                    <a:pt x="4221" y="440"/>
                  </a:lnTo>
                  <a:lnTo>
                    <a:pt x="4118" y="380"/>
                  </a:lnTo>
                  <a:lnTo>
                    <a:pt x="4012" y="320"/>
                  </a:lnTo>
                  <a:lnTo>
                    <a:pt x="3902" y="280"/>
                  </a:lnTo>
                  <a:lnTo>
                    <a:pt x="3674" y="200"/>
                  </a:lnTo>
                  <a:lnTo>
                    <a:pt x="3433" y="120"/>
                  </a:lnTo>
                  <a:lnTo>
                    <a:pt x="3182"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s-PE"/>
            </a:p>
          </p:txBody>
        </p:sp>
        <p:sp>
          <p:nvSpPr>
            <p:cNvPr id="7" name="AutoShape 4">
              <a:extLst>
                <a:ext uri="{FF2B5EF4-FFF2-40B4-BE49-F238E27FC236}">
                  <a16:creationId xmlns:a16="http://schemas.microsoft.com/office/drawing/2014/main" id="{C77952C3-DC5D-F48F-0992-94A9F924D70D}"/>
                </a:ext>
              </a:extLst>
            </p:cNvPr>
            <p:cNvSpPr>
              <a:spLocks/>
            </p:cNvSpPr>
            <p:nvPr/>
          </p:nvSpPr>
          <p:spPr bwMode="auto">
            <a:xfrm>
              <a:off x="2241" y="277"/>
              <a:ext cx="7920" cy="5427"/>
            </a:xfrm>
            <a:custGeom>
              <a:avLst/>
              <a:gdLst>
                <a:gd name="T0" fmla="+- 0 4941 2241"/>
                <a:gd name="T1" fmla="*/ T0 w 7920"/>
                <a:gd name="T2" fmla="+- 0 1950 277"/>
                <a:gd name="T3" fmla="*/ 1950 h 5427"/>
                <a:gd name="T4" fmla="+- 0 2241 2241"/>
                <a:gd name="T5" fmla="*/ T4 w 7920"/>
                <a:gd name="T6" fmla="+- 0 1950 277"/>
                <a:gd name="T7" fmla="*/ 1950 h 5427"/>
                <a:gd name="T8" fmla="+- 0 2241 2241"/>
                <a:gd name="T9" fmla="*/ T8 w 7920"/>
                <a:gd name="T10" fmla="+- 0 3347 277"/>
                <a:gd name="T11" fmla="*/ 3347 h 5427"/>
                <a:gd name="T12" fmla="+- 0 4941 2241"/>
                <a:gd name="T13" fmla="*/ T12 w 7920"/>
                <a:gd name="T14" fmla="+- 0 3347 277"/>
                <a:gd name="T15" fmla="*/ 3347 h 5427"/>
                <a:gd name="T16" fmla="+- 0 4941 2241"/>
                <a:gd name="T17" fmla="*/ T16 w 7920"/>
                <a:gd name="T18" fmla="+- 0 1950 277"/>
                <a:gd name="T19" fmla="*/ 1950 h 5427"/>
                <a:gd name="T20" fmla="+- 0 7641 2241"/>
                <a:gd name="T21" fmla="*/ T20 w 7920"/>
                <a:gd name="T22" fmla="+- 0 277 277"/>
                <a:gd name="T23" fmla="*/ 277 h 5427"/>
                <a:gd name="T24" fmla="+- 0 4761 2241"/>
                <a:gd name="T25" fmla="*/ T24 w 7920"/>
                <a:gd name="T26" fmla="+- 0 277 277"/>
                <a:gd name="T27" fmla="*/ 277 h 5427"/>
                <a:gd name="T28" fmla="+- 0 4761 2241"/>
                <a:gd name="T29" fmla="*/ T28 w 7920"/>
                <a:gd name="T30" fmla="+- 0 1717 277"/>
                <a:gd name="T31" fmla="*/ 1717 h 5427"/>
                <a:gd name="T32" fmla="+- 0 7641 2241"/>
                <a:gd name="T33" fmla="*/ T32 w 7920"/>
                <a:gd name="T34" fmla="+- 0 1717 277"/>
                <a:gd name="T35" fmla="*/ 1717 h 5427"/>
                <a:gd name="T36" fmla="+- 0 7641 2241"/>
                <a:gd name="T37" fmla="*/ T36 w 7920"/>
                <a:gd name="T38" fmla="+- 0 277 277"/>
                <a:gd name="T39" fmla="*/ 277 h 5427"/>
                <a:gd name="T40" fmla="+- 0 7821 2241"/>
                <a:gd name="T41" fmla="*/ T40 w 7920"/>
                <a:gd name="T42" fmla="+- 0 4084 277"/>
                <a:gd name="T43" fmla="*/ 4084 h 5427"/>
                <a:gd name="T44" fmla="+- 0 4581 2241"/>
                <a:gd name="T45" fmla="*/ T44 w 7920"/>
                <a:gd name="T46" fmla="+- 0 4084 277"/>
                <a:gd name="T47" fmla="*/ 4084 h 5427"/>
                <a:gd name="T48" fmla="+- 0 4581 2241"/>
                <a:gd name="T49" fmla="*/ T48 w 7920"/>
                <a:gd name="T50" fmla="+- 0 5704 277"/>
                <a:gd name="T51" fmla="*/ 5704 h 5427"/>
                <a:gd name="T52" fmla="+- 0 7821 2241"/>
                <a:gd name="T53" fmla="*/ T52 w 7920"/>
                <a:gd name="T54" fmla="+- 0 5704 277"/>
                <a:gd name="T55" fmla="*/ 5704 h 5427"/>
                <a:gd name="T56" fmla="+- 0 7821 2241"/>
                <a:gd name="T57" fmla="*/ T56 w 7920"/>
                <a:gd name="T58" fmla="+- 0 4084 277"/>
                <a:gd name="T59" fmla="*/ 4084 h 5427"/>
                <a:gd name="T60" fmla="+- 0 10161 2241"/>
                <a:gd name="T61" fmla="*/ T60 w 7920"/>
                <a:gd name="T62" fmla="+- 0 1950 277"/>
                <a:gd name="T63" fmla="*/ 1950 h 5427"/>
                <a:gd name="T64" fmla="+- 0 7641 2241"/>
                <a:gd name="T65" fmla="*/ T64 w 7920"/>
                <a:gd name="T66" fmla="+- 0 1950 277"/>
                <a:gd name="T67" fmla="*/ 1950 h 5427"/>
                <a:gd name="T68" fmla="+- 0 7641 2241"/>
                <a:gd name="T69" fmla="*/ T68 w 7920"/>
                <a:gd name="T70" fmla="+- 0 3347 277"/>
                <a:gd name="T71" fmla="*/ 3347 h 5427"/>
                <a:gd name="T72" fmla="+- 0 10161 2241"/>
                <a:gd name="T73" fmla="*/ T72 w 7920"/>
                <a:gd name="T74" fmla="+- 0 3347 277"/>
                <a:gd name="T75" fmla="*/ 3347 h 5427"/>
                <a:gd name="T76" fmla="+- 0 10161 2241"/>
                <a:gd name="T77" fmla="*/ T76 w 7920"/>
                <a:gd name="T78" fmla="+- 0 1950 277"/>
                <a:gd name="T79" fmla="*/ 1950 h 54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7920" h="5427">
                  <a:moveTo>
                    <a:pt x="2700" y="1673"/>
                  </a:moveTo>
                  <a:lnTo>
                    <a:pt x="0" y="1673"/>
                  </a:lnTo>
                  <a:lnTo>
                    <a:pt x="0" y="3070"/>
                  </a:lnTo>
                  <a:lnTo>
                    <a:pt x="2700" y="3070"/>
                  </a:lnTo>
                  <a:lnTo>
                    <a:pt x="2700" y="1673"/>
                  </a:lnTo>
                  <a:close/>
                  <a:moveTo>
                    <a:pt x="5400" y="0"/>
                  </a:moveTo>
                  <a:lnTo>
                    <a:pt x="2520" y="0"/>
                  </a:lnTo>
                  <a:lnTo>
                    <a:pt x="2520" y="1440"/>
                  </a:lnTo>
                  <a:lnTo>
                    <a:pt x="5400" y="1440"/>
                  </a:lnTo>
                  <a:lnTo>
                    <a:pt x="5400" y="0"/>
                  </a:lnTo>
                  <a:close/>
                  <a:moveTo>
                    <a:pt x="5580" y="3807"/>
                  </a:moveTo>
                  <a:lnTo>
                    <a:pt x="2340" y="3807"/>
                  </a:lnTo>
                  <a:lnTo>
                    <a:pt x="2340" y="5427"/>
                  </a:lnTo>
                  <a:lnTo>
                    <a:pt x="5580" y="5427"/>
                  </a:lnTo>
                  <a:lnTo>
                    <a:pt x="5580" y="3807"/>
                  </a:lnTo>
                  <a:close/>
                  <a:moveTo>
                    <a:pt x="7920" y="1673"/>
                  </a:moveTo>
                  <a:lnTo>
                    <a:pt x="5400" y="1673"/>
                  </a:lnTo>
                  <a:lnTo>
                    <a:pt x="5400" y="3070"/>
                  </a:lnTo>
                  <a:lnTo>
                    <a:pt x="7920" y="3070"/>
                  </a:lnTo>
                  <a:lnTo>
                    <a:pt x="7920" y="16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s-PE"/>
            </a:p>
          </p:txBody>
        </p:sp>
        <p:pic>
          <p:nvPicPr>
            <p:cNvPr id="8" name="Picture 5">
              <a:extLst>
                <a:ext uri="{FF2B5EF4-FFF2-40B4-BE49-F238E27FC236}">
                  <a16:creationId xmlns:a16="http://schemas.microsoft.com/office/drawing/2014/main" id="{CD3DE3D8-0058-DAC7-5CC7-1CF118AD2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 y="1392"/>
              <a:ext cx="415" cy="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6">
              <a:extLst>
                <a:ext uri="{FF2B5EF4-FFF2-40B4-BE49-F238E27FC236}">
                  <a16:creationId xmlns:a16="http://schemas.microsoft.com/office/drawing/2014/main" id="{3600FAF3-6695-5F59-41EF-007BE056F031}"/>
                </a:ext>
              </a:extLst>
            </p:cNvPr>
            <p:cNvSpPr>
              <a:spLocks/>
            </p:cNvSpPr>
            <p:nvPr/>
          </p:nvSpPr>
          <p:spPr bwMode="auto">
            <a:xfrm>
              <a:off x="3898" y="3756"/>
              <a:ext cx="428" cy="415"/>
            </a:xfrm>
            <a:custGeom>
              <a:avLst/>
              <a:gdLst>
                <a:gd name="T0" fmla="+- 0 3920 3898"/>
                <a:gd name="T1" fmla="*/ T0 w 428"/>
                <a:gd name="T2" fmla="+- 0 4171 3757"/>
                <a:gd name="T3" fmla="*/ 4171 h 415"/>
                <a:gd name="T4" fmla="+- 0 3916 3898"/>
                <a:gd name="T5" fmla="*/ T4 w 428"/>
                <a:gd name="T6" fmla="+- 0 3797 3757"/>
                <a:gd name="T7" fmla="*/ 3797 h 415"/>
                <a:gd name="T8" fmla="+- 0 3898 3898"/>
                <a:gd name="T9" fmla="*/ T8 w 428"/>
                <a:gd name="T10" fmla="+- 0 3798 3757"/>
                <a:gd name="T11" fmla="*/ 3798 h 415"/>
                <a:gd name="T12" fmla="+- 0 3902 3898"/>
                <a:gd name="T13" fmla="*/ T12 w 428"/>
                <a:gd name="T14" fmla="+- 0 4172 3757"/>
                <a:gd name="T15" fmla="*/ 4172 h 415"/>
                <a:gd name="T16" fmla="+- 0 3920 3898"/>
                <a:gd name="T17" fmla="*/ T16 w 428"/>
                <a:gd name="T18" fmla="+- 0 4171 3757"/>
                <a:gd name="T19" fmla="*/ 4171 h 415"/>
                <a:gd name="T20" fmla="+- 0 4325 3898"/>
                <a:gd name="T21" fmla="*/ T20 w 428"/>
                <a:gd name="T22" fmla="+- 0 3940 3757"/>
                <a:gd name="T23" fmla="*/ 3940 h 415"/>
                <a:gd name="T24" fmla="+- 0 3963 3898"/>
                <a:gd name="T25" fmla="*/ T24 w 428"/>
                <a:gd name="T26" fmla="+- 0 3757 3757"/>
                <a:gd name="T27" fmla="*/ 3757 h 415"/>
                <a:gd name="T28" fmla="+- 0 3943 3898"/>
                <a:gd name="T29" fmla="*/ T28 w 428"/>
                <a:gd name="T30" fmla="+- 0 3797 3757"/>
                <a:gd name="T31" fmla="*/ 3797 h 415"/>
                <a:gd name="T32" fmla="+- 0 3934 3898"/>
                <a:gd name="T33" fmla="*/ T32 w 428"/>
                <a:gd name="T34" fmla="+- 0 3797 3757"/>
                <a:gd name="T35" fmla="*/ 3797 h 415"/>
                <a:gd name="T36" fmla="+- 0 3934 3898"/>
                <a:gd name="T37" fmla="*/ T36 w 428"/>
                <a:gd name="T38" fmla="+- 0 3823 3757"/>
                <a:gd name="T39" fmla="*/ 3823 h 415"/>
                <a:gd name="T40" fmla="+- 0 3931 3898"/>
                <a:gd name="T41" fmla="*/ T40 w 428"/>
                <a:gd name="T42" fmla="+- 0 3821 3757"/>
                <a:gd name="T43" fmla="*/ 3821 h 415"/>
                <a:gd name="T44" fmla="+- 0 3923 3898"/>
                <a:gd name="T45" fmla="*/ T44 w 428"/>
                <a:gd name="T46" fmla="+- 0 3837 3757"/>
                <a:gd name="T47" fmla="*/ 3837 h 415"/>
                <a:gd name="T48" fmla="+- 0 3935 3898"/>
                <a:gd name="T49" fmla="*/ T48 w 428"/>
                <a:gd name="T50" fmla="+- 0 3843 3757"/>
                <a:gd name="T51" fmla="*/ 3843 h 415"/>
                <a:gd name="T52" fmla="+- 0 3938 3898"/>
                <a:gd name="T53" fmla="*/ T52 w 428"/>
                <a:gd name="T54" fmla="+- 0 4171 3757"/>
                <a:gd name="T55" fmla="*/ 4171 h 415"/>
                <a:gd name="T56" fmla="+- 0 3992 3898"/>
                <a:gd name="T57" fmla="*/ T56 w 428"/>
                <a:gd name="T58" fmla="+- 0 4171 3757"/>
                <a:gd name="T59" fmla="*/ 4171 h 415"/>
                <a:gd name="T60" fmla="+- 0 3989 3898"/>
                <a:gd name="T61" fmla="*/ T60 w 428"/>
                <a:gd name="T62" fmla="+- 0 3871 3757"/>
                <a:gd name="T63" fmla="*/ 3871 h 415"/>
                <a:gd name="T64" fmla="+- 0 4285 3898"/>
                <a:gd name="T65" fmla="*/ T64 w 428"/>
                <a:gd name="T66" fmla="+- 0 4021 3757"/>
                <a:gd name="T67" fmla="*/ 4021 h 415"/>
                <a:gd name="T68" fmla="+- 0 4293 3898"/>
                <a:gd name="T69" fmla="*/ T68 w 428"/>
                <a:gd name="T70" fmla="+- 0 4005 3757"/>
                <a:gd name="T71" fmla="*/ 4005 h 415"/>
                <a:gd name="T72" fmla="+- 0 3989 3898"/>
                <a:gd name="T73" fmla="*/ T72 w 428"/>
                <a:gd name="T74" fmla="+- 0 3850 3757"/>
                <a:gd name="T75" fmla="*/ 3850 h 415"/>
                <a:gd name="T76" fmla="+- 0 3988 3898"/>
                <a:gd name="T77" fmla="*/ T76 w 428"/>
                <a:gd name="T78" fmla="+- 0 3830 3757"/>
                <a:gd name="T79" fmla="*/ 3830 h 415"/>
                <a:gd name="T80" fmla="+- 0 4301 3898"/>
                <a:gd name="T81" fmla="*/ T80 w 428"/>
                <a:gd name="T82" fmla="+- 0 3988 3757"/>
                <a:gd name="T83" fmla="*/ 3988 h 415"/>
                <a:gd name="T84" fmla="+- 0 4325 3898"/>
                <a:gd name="T85" fmla="*/ T84 w 428"/>
                <a:gd name="T86" fmla="+- 0 3940 3757"/>
                <a:gd name="T87" fmla="*/ 3940 h 4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428" h="415">
                  <a:moveTo>
                    <a:pt x="22" y="414"/>
                  </a:moveTo>
                  <a:lnTo>
                    <a:pt x="18" y="40"/>
                  </a:lnTo>
                  <a:lnTo>
                    <a:pt x="0" y="41"/>
                  </a:lnTo>
                  <a:lnTo>
                    <a:pt x="4" y="415"/>
                  </a:lnTo>
                  <a:lnTo>
                    <a:pt x="22" y="414"/>
                  </a:lnTo>
                  <a:close/>
                  <a:moveTo>
                    <a:pt x="427" y="183"/>
                  </a:moveTo>
                  <a:lnTo>
                    <a:pt x="65" y="0"/>
                  </a:lnTo>
                  <a:lnTo>
                    <a:pt x="45" y="40"/>
                  </a:lnTo>
                  <a:lnTo>
                    <a:pt x="36" y="40"/>
                  </a:lnTo>
                  <a:lnTo>
                    <a:pt x="36" y="66"/>
                  </a:lnTo>
                  <a:lnTo>
                    <a:pt x="33" y="64"/>
                  </a:lnTo>
                  <a:lnTo>
                    <a:pt x="25" y="80"/>
                  </a:lnTo>
                  <a:lnTo>
                    <a:pt x="37" y="86"/>
                  </a:lnTo>
                  <a:lnTo>
                    <a:pt x="40" y="414"/>
                  </a:lnTo>
                  <a:lnTo>
                    <a:pt x="94" y="414"/>
                  </a:lnTo>
                  <a:lnTo>
                    <a:pt x="91" y="114"/>
                  </a:lnTo>
                  <a:lnTo>
                    <a:pt x="387" y="264"/>
                  </a:lnTo>
                  <a:lnTo>
                    <a:pt x="395" y="248"/>
                  </a:lnTo>
                  <a:lnTo>
                    <a:pt x="91" y="93"/>
                  </a:lnTo>
                  <a:lnTo>
                    <a:pt x="90" y="73"/>
                  </a:lnTo>
                  <a:lnTo>
                    <a:pt x="403" y="231"/>
                  </a:lnTo>
                  <a:lnTo>
                    <a:pt x="427" y="1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s-PE"/>
            </a:p>
          </p:txBody>
        </p:sp>
        <p:pic>
          <p:nvPicPr>
            <p:cNvPr id="10" name="Picture 7">
              <a:extLst>
                <a:ext uri="{FF2B5EF4-FFF2-40B4-BE49-F238E27FC236}">
                  <a16:creationId xmlns:a16="http://schemas.microsoft.com/office/drawing/2014/main" id="{9F589043-E1B3-C165-DB94-708A83425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8" y="1205"/>
              <a:ext cx="22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8">
              <a:extLst>
                <a:ext uri="{FF2B5EF4-FFF2-40B4-BE49-F238E27FC236}">
                  <a16:creationId xmlns:a16="http://schemas.microsoft.com/office/drawing/2014/main" id="{20C2B074-AC46-6A73-6C29-B3EE9165DBE7}"/>
                </a:ext>
              </a:extLst>
            </p:cNvPr>
            <p:cNvSpPr>
              <a:spLocks/>
            </p:cNvSpPr>
            <p:nvPr/>
          </p:nvSpPr>
          <p:spPr bwMode="auto">
            <a:xfrm>
              <a:off x="7880" y="1483"/>
              <a:ext cx="413" cy="131"/>
            </a:xfrm>
            <a:custGeom>
              <a:avLst/>
              <a:gdLst>
                <a:gd name="T0" fmla="+- 0 7886 7880"/>
                <a:gd name="T1" fmla="*/ T0 w 413"/>
                <a:gd name="T2" fmla="+- 0 1520 1484"/>
                <a:gd name="T3" fmla="*/ 1520 h 131"/>
                <a:gd name="T4" fmla="+- 0 7880 7880"/>
                <a:gd name="T5" fmla="*/ T4 w 413"/>
                <a:gd name="T6" fmla="+- 0 1573 1484"/>
                <a:gd name="T7" fmla="*/ 1573 h 131"/>
                <a:gd name="T8" fmla="+- 0 8284 7880"/>
                <a:gd name="T9" fmla="*/ T8 w 413"/>
                <a:gd name="T10" fmla="+- 0 1615 1484"/>
                <a:gd name="T11" fmla="*/ 1615 h 131"/>
                <a:gd name="T12" fmla="+- 0 8289 7880"/>
                <a:gd name="T13" fmla="*/ T12 w 413"/>
                <a:gd name="T14" fmla="+- 0 1561 1484"/>
                <a:gd name="T15" fmla="*/ 1561 h 131"/>
                <a:gd name="T16" fmla="+- 0 7886 7880"/>
                <a:gd name="T17" fmla="*/ T16 w 413"/>
                <a:gd name="T18" fmla="+- 0 1520 1484"/>
                <a:gd name="T19" fmla="*/ 1520 h 131"/>
                <a:gd name="T20" fmla="+- 0 7889 7880"/>
                <a:gd name="T21" fmla="*/ T20 w 413"/>
                <a:gd name="T22" fmla="+- 0 1484 1484"/>
                <a:gd name="T23" fmla="*/ 1484 h 131"/>
                <a:gd name="T24" fmla="+- 0 7887 7880"/>
                <a:gd name="T25" fmla="*/ T24 w 413"/>
                <a:gd name="T26" fmla="+- 0 1502 1484"/>
                <a:gd name="T27" fmla="*/ 1502 h 131"/>
                <a:gd name="T28" fmla="+- 0 8291 7880"/>
                <a:gd name="T29" fmla="*/ T28 w 413"/>
                <a:gd name="T30" fmla="+- 0 1543 1484"/>
                <a:gd name="T31" fmla="*/ 1543 h 131"/>
                <a:gd name="T32" fmla="+- 0 8293 7880"/>
                <a:gd name="T33" fmla="*/ T32 w 413"/>
                <a:gd name="T34" fmla="+- 0 1525 1484"/>
                <a:gd name="T35" fmla="*/ 1525 h 131"/>
                <a:gd name="T36" fmla="+- 0 7889 7880"/>
                <a:gd name="T37" fmla="*/ T36 w 413"/>
                <a:gd name="T38" fmla="+- 0 1484 1484"/>
                <a:gd name="T39" fmla="*/ 1484 h 1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13" h="131">
                  <a:moveTo>
                    <a:pt x="6" y="36"/>
                  </a:moveTo>
                  <a:lnTo>
                    <a:pt x="0" y="89"/>
                  </a:lnTo>
                  <a:lnTo>
                    <a:pt x="404" y="131"/>
                  </a:lnTo>
                  <a:lnTo>
                    <a:pt x="409" y="77"/>
                  </a:lnTo>
                  <a:lnTo>
                    <a:pt x="6" y="36"/>
                  </a:lnTo>
                  <a:close/>
                  <a:moveTo>
                    <a:pt x="9" y="0"/>
                  </a:moveTo>
                  <a:lnTo>
                    <a:pt x="7" y="18"/>
                  </a:lnTo>
                  <a:lnTo>
                    <a:pt x="411" y="59"/>
                  </a:lnTo>
                  <a:lnTo>
                    <a:pt x="413" y="41"/>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s-PE"/>
            </a:p>
          </p:txBody>
        </p:sp>
        <p:pic>
          <p:nvPicPr>
            <p:cNvPr id="12" name="Picture 9">
              <a:extLst>
                <a:ext uri="{FF2B5EF4-FFF2-40B4-BE49-F238E27FC236}">
                  <a16:creationId xmlns:a16="http://schemas.microsoft.com/office/drawing/2014/main" id="{4FCC8B86-2AD4-19DB-80C2-AF7C6BCAD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82" y="4063"/>
              <a:ext cx="38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0">
              <a:extLst>
                <a:ext uri="{FF2B5EF4-FFF2-40B4-BE49-F238E27FC236}">
                  <a16:creationId xmlns:a16="http://schemas.microsoft.com/office/drawing/2014/main" id="{91CB4430-89C8-3F24-3AE7-C7FC5FF363BD}"/>
                </a:ext>
              </a:extLst>
            </p:cNvPr>
            <p:cNvSpPr>
              <a:spLocks/>
            </p:cNvSpPr>
            <p:nvPr/>
          </p:nvSpPr>
          <p:spPr bwMode="auto">
            <a:xfrm>
              <a:off x="8249" y="3789"/>
              <a:ext cx="187" cy="416"/>
            </a:xfrm>
            <a:custGeom>
              <a:avLst/>
              <a:gdLst>
                <a:gd name="T0" fmla="+- 0 8418 8249"/>
                <a:gd name="T1" fmla="*/ T0 w 187"/>
                <a:gd name="T2" fmla="+- 0 3807 3789"/>
                <a:gd name="T3" fmla="*/ 3807 h 416"/>
                <a:gd name="T4" fmla="+- 0 8319 8249"/>
                <a:gd name="T5" fmla="*/ T4 w 187"/>
                <a:gd name="T6" fmla="+- 0 4200 3789"/>
                <a:gd name="T7" fmla="*/ 4200 h 416"/>
                <a:gd name="T8" fmla="+- 0 8336 8249"/>
                <a:gd name="T9" fmla="*/ T8 w 187"/>
                <a:gd name="T10" fmla="+- 0 4205 3789"/>
                <a:gd name="T11" fmla="*/ 4205 h 416"/>
                <a:gd name="T12" fmla="+- 0 8435 8249"/>
                <a:gd name="T13" fmla="*/ T12 w 187"/>
                <a:gd name="T14" fmla="+- 0 3811 3789"/>
                <a:gd name="T15" fmla="*/ 3811 h 416"/>
                <a:gd name="T16" fmla="+- 0 8418 8249"/>
                <a:gd name="T17" fmla="*/ T16 w 187"/>
                <a:gd name="T18" fmla="+- 0 3807 3789"/>
                <a:gd name="T19" fmla="*/ 3807 h 416"/>
                <a:gd name="T20" fmla="+- 0 8348 8249"/>
                <a:gd name="T21" fmla="*/ T20 w 187"/>
                <a:gd name="T22" fmla="+- 0 3789 3789"/>
                <a:gd name="T23" fmla="*/ 3789 h 416"/>
                <a:gd name="T24" fmla="+- 0 8249 8249"/>
                <a:gd name="T25" fmla="*/ T24 w 187"/>
                <a:gd name="T26" fmla="+- 0 4183 3789"/>
                <a:gd name="T27" fmla="*/ 4183 h 416"/>
                <a:gd name="T28" fmla="+- 0 8301 8249"/>
                <a:gd name="T29" fmla="*/ T28 w 187"/>
                <a:gd name="T30" fmla="+- 0 4196 3789"/>
                <a:gd name="T31" fmla="*/ 4196 h 416"/>
                <a:gd name="T32" fmla="+- 0 8400 8249"/>
                <a:gd name="T33" fmla="*/ T32 w 187"/>
                <a:gd name="T34" fmla="+- 0 3802 3789"/>
                <a:gd name="T35" fmla="*/ 3802 h 416"/>
                <a:gd name="T36" fmla="+- 0 8348 8249"/>
                <a:gd name="T37" fmla="*/ T36 w 187"/>
                <a:gd name="T38" fmla="+- 0 3789 3789"/>
                <a:gd name="T39" fmla="*/ 3789 h 41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87" h="416">
                  <a:moveTo>
                    <a:pt x="169" y="18"/>
                  </a:moveTo>
                  <a:lnTo>
                    <a:pt x="70" y="411"/>
                  </a:lnTo>
                  <a:lnTo>
                    <a:pt x="87" y="416"/>
                  </a:lnTo>
                  <a:lnTo>
                    <a:pt x="186" y="22"/>
                  </a:lnTo>
                  <a:lnTo>
                    <a:pt x="169" y="18"/>
                  </a:lnTo>
                  <a:close/>
                  <a:moveTo>
                    <a:pt x="99" y="0"/>
                  </a:moveTo>
                  <a:lnTo>
                    <a:pt x="0" y="394"/>
                  </a:lnTo>
                  <a:lnTo>
                    <a:pt x="52" y="407"/>
                  </a:lnTo>
                  <a:lnTo>
                    <a:pt x="151" y="13"/>
                  </a:lnTo>
                  <a:lnTo>
                    <a:pt x="9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s-PE"/>
            </a:p>
          </p:txBody>
        </p:sp>
        <p:sp>
          <p:nvSpPr>
            <p:cNvPr id="14" name="Text Box 11">
              <a:extLst>
                <a:ext uri="{FF2B5EF4-FFF2-40B4-BE49-F238E27FC236}">
                  <a16:creationId xmlns:a16="http://schemas.microsoft.com/office/drawing/2014/main" id="{F24EC4B9-552B-2D4B-A47F-A18AB931FEA9}"/>
                </a:ext>
              </a:extLst>
            </p:cNvPr>
            <p:cNvSpPr txBox="1">
              <a:spLocks noChangeArrowheads="1"/>
            </p:cNvSpPr>
            <p:nvPr/>
          </p:nvSpPr>
          <p:spPr bwMode="auto">
            <a:xfrm>
              <a:off x="4581" y="4083"/>
              <a:ext cx="3240" cy="1620"/>
            </a:xfrm>
            <a:prstGeom prst="rect">
              <a:avLst/>
            </a:prstGeom>
            <a:noFill/>
            <a:ln w="34290" cmpd="thinThick">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t" anchorCtr="0" upright="1">
              <a:noAutofit/>
            </a:bodyPr>
            <a:lstStyle/>
            <a:p>
              <a:pPr marL="104140" algn="ctr">
                <a:lnSpc>
                  <a:spcPct val="107000"/>
                </a:lnSpc>
                <a:spcBef>
                  <a:spcPts val="455"/>
                </a:spcBef>
                <a:spcAft>
                  <a:spcPts val="800"/>
                </a:spcAft>
              </a:pPr>
              <a:r>
                <a:rPr lang="es-PE" sz="1400" kern="100" dirty="0">
                  <a:effectLst/>
                  <a:latin typeface="Comic Sans MS" panose="030F0702030302020204" pitchFamily="66" charset="0"/>
                  <a:ea typeface="Calibri" panose="020F0502020204030204" pitchFamily="34" charset="0"/>
                  <a:cs typeface="Times New Roman" panose="02020603050405020304" pitchFamily="18" charset="0"/>
                </a:rPr>
                <a:t>Respuesta</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04140" marR="99695" algn="just">
                <a:lnSpc>
                  <a:spcPct val="107000"/>
                </a:lnSpc>
                <a:spcBef>
                  <a:spcPts val="5"/>
                </a:spcBef>
                <a:spcAft>
                  <a:spcPts val="800"/>
                </a:spcAft>
              </a:pP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Acciones</a:t>
              </a:r>
              <a:r>
                <a:rPr lang="es-PE" sz="9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ante</a:t>
              </a:r>
              <a:r>
                <a:rPr lang="es-PE" sz="9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el</a:t>
              </a:r>
              <a:r>
                <a:rPr lang="es-PE" sz="9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conflicto:</a:t>
              </a:r>
              <a:r>
                <a:rPr lang="es-PE" sz="900" b="1" kern="100" spc="-380"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evadimos, competimos, cedemos,</a:t>
              </a:r>
              <a:r>
                <a:rPr lang="es-PE" sz="900" b="1" kern="100" spc="-380"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transigimos</a:t>
              </a:r>
              <a:r>
                <a:rPr lang="es-PE" sz="9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b="1" kern="100" dirty="0">
                  <a:effectLst/>
                  <a:latin typeface="Comic Sans MS" panose="030F0702030302020204" pitchFamily="66" charset="0"/>
                  <a:ea typeface="Calibri" panose="020F0502020204030204" pitchFamily="34" charset="0"/>
                  <a:cs typeface="Times New Roman" panose="02020603050405020304" pitchFamily="18" charset="0"/>
                </a:rPr>
                <a:t>o</a:t>
              </a:r>
              <a:r>
                <a:rPr lang="es-PE" sz="9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1000" b="1" kern="100" dirty="0">
                  <a:effectLst/>
                  <a:latin typeface="Comic Sans MS" panose="030F0702030302020204" pitchFamily="66" charset="0"/>
                  <a:ea typeface="Calibri" panose="020F0502020204030204" pitchFamily="34" charset="0"/>
                  <a:cs typeface="Times New Roman" panose="02020603050405020304" pitchFamily="18" charset="0"/>
                </a:rPr>
                <a:t>arreglamos</a:t>
              </a:r>
              <a:r>
                <a:rPr lang="es-PE" sz="1000" b="1"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1000" b="1" kern="100" dirty="0">
                  <a:effectLst/>
                  <a:latin typeface="Comic Sans MS" panose="030F0702030302020204" pitchFamily="66" charset="0"/>
                  <a:ea typeface="Calibri" panose="020F0502020204030204" pitchFamily="34" charset="0"/>
                  <a:cs typeface="Times New Roman" panose="02020603050405020304" pitchFamily="18" charset="0"/>
                </a:rPr>
                <a:t>conversando</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12">
              <a:extLst>
                <a:ext uri="{FF2B5EF4-FFF2-40B4-BE49-F238E27FC236}">
                  <a16:creationId xmlns:a16="http://schemas.microsoft.com/office/drawing/2014/main" id="{ED2577A8-50F3-38EE-91C7-EA914ABBB998}"/>
                </a:ext>
              </a:extLst>
            </p:cNvPr>
            <p:cNvSpPr txBox="1">
              <a:spLocks noChangeArrowheads="1"/>
            </p:cNvSpPr>
            <p:nvPr/>
          </p:nvSpPr>
          <p:spPr bwMode="auto">
            <a:xfrm>
              <a:off x="7641" y="1949"/>
              <a:ext cx="2520" cy="1398"/>
            </a:xfrm>
            <a:prstGeom prst="rect">
              <a:avLst/>
            </a:prstGeom>
            <a:noFill/>
            <a:ln w="34290" cmpd="thinThick">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t" anchorCtr="0" upright="1">
              <a:noAutofit/>
            </a:bodyPr>
            <a:lstStyle/>
            <a:p>
              <a:pPr marL="104140">
                <a:lnSpc>
                  <a:spcPct val="107000"/>
                </a:lnSpc>
                <a:spcBef>
                  <a:spcPts val="455"/>
                </a:spcBef>
                <a:spcAft>
                  <a:spcPts val="800"/>
                </a:spcAft>
              </a:pPr>
              <a:r>
                <a:rPr lang="es-PE" sz="1400" kern="100" dirty="0">
                  <a:effectLst/>
                  <a:latin typeface="Comic Sans MS" panose="030F0702030302020204" pitchFamily="66" charset="0"/>
                  <a:ea typeface="Calibri" panose="020F0502020204030204" pitchFamily="34" charset="0"/>
                  <a:cs typeface="Times New Roman" panose="02020603050405020304" pitchFamily="18" charset="0"/>
                </a:rPr>
                <a:t>Inicio</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04140" marR="99060" algn="just">
                <a:lnSpc>
                  <a:spcPct val="107000"/>
                </a:lnSpc>
                <a:spcBef>
                  <a:spcPts val="5"/>
                </a:spcBef>
                <a:spcAft>
                  <a:spcPts val="800"/>
                </a:spcAft>
              </a:pP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El</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conflicto</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se</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inicia</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(estalla</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y</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se</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manifiesta</a:t>
              </a:r>
              <a:r>
                <a:rPr lang="es-PE" sz="900" kern="100" spc="-25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entre</a:t>
              </a:r>
              <a:r>
                <a:rPr lang="es-PE" sz="900" kern="100" spc="60"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las</a:t>
              </a:r>
              <a:r>
                <a:rPr lang="es-PE" sz="900" kern="100" spc="-10"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partes)</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13">
              <a:extLst>
                <a:ext uri="{FF2B5EF4-FFF2-40B4-BE49-F238E27FC236}">
                  <a16:creationId xmlns:a16="http://schemas.microsoft.com/office/drawing/2014/main" id="{E0BEF8FD-6623-1600-69FE-6BF7165B966D}"/>
                </a:ext>
              </a:extLst>
            </p:cNvPr>
            <p:cNvSpPr txBox="1">
              <a:spLocks noChangeArrowheads="1"/>
            </p:cNvSpPr>
            <p:nvPr/>
          </p:nvSpPr>
          <p:spPr bwMode="auto">
            <a:xfrm>
              <a:off x="2241" y="1949"/>
              <a:ext cx="2700" cy="1398"/>
            </a:xfrm>
            <a:prstGeom prst="rect">
              <a:avLst/>
            </a:prstGeom>
            <a:noFill/>
            <a:ln w="34290" cmpd="thinThick">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t" anchorCtr="0" upright="1">
              <a:noAutofit/>
            </a:bodyPr>
            <a:lstStyle/>
            <a:p>
              <a:pPr marL="448310">
                <a:lnSpc>
                  <a:spcPct val="107000"/>
                </a:lnSpc>
                <a:spcBef>
                  <a:spcPts val="455"/>
                </a:spcBef>
                <a:spcAft>
                  <a:spcPts val="800"/>
                </a:spcAft>
              </a:pPr>
              <a:r>
                <a:rPr lang="es-PE" sz="1000" b="1" kern="100" dirty="0">
                  <a:effectLst/>
                  <a:latin typeface="Comic Sans MS" panose="030F0702030302020204" pitchFamily="66" charset="0"/>
                  <a:ea typeface="Calibri" panose="020F0502020204030204" pitchFamily="34" charset="0"/>
                  <a:cs typeface="Times New Roman" panose="02020603050405020304" pitchFamily="18" charset="0"/>
                </a:rPr>
                <a:t>Consecuencia</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03505" marR="100965" algn="just">
                <a:lnSpc>
                  <a:spcPct val="107000"/>
                </a:lnSpc>
                <a:spcAft>
                  <a:spcPts val="800"/>
                </a:spcAft>
              </a:pP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El</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conflicto</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se</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resuelve</a:t>
              </a:r>
              <a:r>
                <a:rPr lang="es-PE" sz="900" kern="100" spc="-25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(des),</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escala</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o</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se</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estanca</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14">
              <a:extLst>
                <a:ext uri="{FF2B5EF4-FFF2-40B4-BE49-F238E27FC236}">
                  <a16:creationId xmlns:a16="http://schemas.microsoft.com/office/drawing/2014/main" id="{AC7FCABC-C53E-3083-0875-EC18F50DEBC5}"/>
                </a:ext>
              </a:extLst>
            </p:cNvPr>
            <p:cNvSpPr txBox="1">
              <a:spLocks noChangeArrowheads="1"/>
            </p:cNvSpPr>
            <p:nvPr/>
          </p:nvSpPr>
          <p:spPr bwMode="auto">
            <a:xfrm>
              <a:off x="4761" y="515"/>
              <a:ext cx="2880" cy="1202"/>
            </a:xfrm>
            <a:prstGeom prst="rect">
              <a:avLst/>
            </a:prstGeom>
            <a:noFill/>
            <a:ln w="34290" cmpd="thinThick">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0" tIns="0" rIns="0" bIns="0" anchor="t" anchorCtr="0" upright="1">
              <a:noAutofit/>
            </a:bodyPr>
            <a:lstStyle/>
            <a:p>
              <a:pPr marL="629920" marR="629285" algn="ctr">
                <a:lnSpc>
                  <a:spcPct val="107000"/>
                </a:lnSpc>
                <a:spcBef>
                  <a:spcPts val="450"/>
                </a:spcBef>
                <a:spcAft>
                  <a:spcPts val="800"/>
                </a:spcAft>
              </a:pPr>
              <a:r>
                <a:rPr lang="es-PE" sz="1000" b="1" kern="100" dirty="0">
                  <a:effectLst/>
                  <a:latin typeface="Comic Sans MS" panose="030F0702030302020204" pitchFamily="66" charset="0"/>
                  <a:ea typeface="Calibri" panose="020F0502020204030204" pitchFamily="34" charset="0"/>
                  <a:cs typeface="Times New Roman" panose="02020603050405020304" pitchFamily="18" charset="0"/>
                </a:rPr>
                <a:t>Latencia</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04140" marR="100965" indent="-635" algn="ctr">
                <a:lnSpc>
                  <a:spcPct val="107000"/>
                </a:lnSpc>
                <a:spcAft>
                  <a:spcPts val="800"/>
                </a:spcAft>
              </a:pP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El</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conflicto se</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encuentra</a:t>
              </a:r>
              <a:r>
                <a:rPr lang="es-PE" sz="900" kern="100" spc="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en</a:t>
              </a:r>
              <a:r>
                <a:rPr lang="es-PE" sz="900" kern="100" spc="-25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una</a:t>
              </a:r>
              <a:r>
                <a:rPr lang="es-PE" sz="900" kern="100" spc="-3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etapa</a:t>
              </a:r>
              <a:r>
                <a:rPr lang="es-PE" sz="900" kern="100" spc="-3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de</a:t>
              </a:r>
              <a:r>
                <a:rPr lang="es-PE" sz="900" kern="100" spc="-30"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no</a:t>
              </a:r>
              <a:r>
                <a:rPr lang="es-PE" sz="900" kern="100" spc="-35" dirty="0">
                  <a:effectLst/>
                  <a:latin typeface="Comic Sans MS" panose="030F0702030302020204" pitchFamily="66" charset="0"/>
                  <a:ea typeface="Calibri" panose="020F0502020204030204" pitchFamily="34" charset="0"/>
                  <a:cs typeface="Times New Roman" panose="02020603050405020304" pitchFamily="18" charset="0"/>
                </a:rPr>
                <a:t> </a:t>
              </a:r>
              <a:r>
                <a:rPr lang="es-PE" sz="900" kern="100" dirty="0">
                  <a:effectLst/>
                  <a:latin typeface="Comic Sans MS" panose="030F0702030302020204" pitchFamily="66" charset="0"/>
                  <a:ea typeface="Calibri" panose="020F0502020204030204" pitchFamily="34" charset="0"/>
                  <a:cs typeface="Times New Roman" panose="02020603050405020304" pitchFamily="18" charset="0"/>
                </a:rPr>
                <a:t>manifestación</a:t>
              </a:r>
              <a:endParaRPr lang="es-PE"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9" name="Imagen 18">
            <a:extLst>
              <a:ext uri="{FF2B5EF4-FFF2-40B4-BE49-F238E27FC236}">
                <a16:creationId xmlns:a16="http://schemas.microsoft.com/office/drawing/2014/main" id="{38794E3E-82FC-F315-4E19-72C622DE107D}"/>
              </a:ext>
            </a:extLst>
          </p:cNvPr>
          <p:cNvPicPr>
            <a:picLocks noChangeAspect="1"/>
          </p:cNvPicPr>
          <p:nvPr/>
        </p:nvPicPr>
        <p:blipFill>
          <a:blip r:embed="rId6"/>
          <a:stretch>
            <a:fillRect/>
          </a:stretch>
        </p:blipFill>
        <p:spPr>
          <a:xfrm>
            <a:off x="4785904" y="3857506"/>
            <a:ext cx="2247226" cy="671275"/>
          </a:xfrm>
          <a:prstGeom prst="rect">
            <a:avLst/>
          </a:prstGeom>
        </p:spPr>
      </p:pic>
      <p:pic>
        <p:nvPicPr>
          <p:cNvPr id="21" name="Imagen 20">
            <a:extLst>
              <a:ext uri="{FF2B5EF4-FFF2-40B4-BE49-F238E27FC236}">
                <a16:creationId xmlns:a16="http://schemas.microsoft.com/office/drawing/2014/main" id="{75596010-135E-B766-1379-11753AACE4C0}"/>
              </a:ext>
            </a:extLst>
          </p:cNvPr>
          <p:cNvPicPr>
            <a:picLocks noChangeAspect="1"/>
          </p:cNvPicPr>
          <p:nvPr/>
        </p:nvPicPr>
        <p:blipFill>
          <a:blip r:embed="rId7"/>
          <a:stretch>
            <a:fillRect/>
          </a:stretch>
        </p:blipFill>
        <p:spPr>
          <a:xfrm>
            <a:off x="7033131" y="4710469"/>
            <a:ext cx="1985628" cy="707899"/>
          </a:xfrm>
          <a:prstGeom prst="rect">
            <a:avLst/>
          </a:prstGeom>
        </p:spPr>
      </p:pic>
      <p:pic>
        <p:nvPicPr>
          <p:cNvPr id="23" name="Imagen 22">
            <a:extLst>
              <a:ext uri="{FF2B5EF4-FFF2-40B4-BE49-F238E27FC236}">
                <a16:creationId xmlns:a16="http://schemas.microsoft.com/office/drawing/2014/main" id="{7B3906EB-931E-B975-091B-BF3A3BB37500}"/>
              </a:ext>
            </a:extLst>
          </p:cNvPr>
          <p:cNvPicPr>
            <a:picLocks noChangeAspect="1"/>
          </p:cNvPicPr>
          <p:nvPr/>
        </p:nvPicPr>
        <p:blipFill>
          <a:blip r:embed="rId8"/>
          <a:stretch>
            <a:fillRect/>
          </a:stretch>
        </p:blipFill>
        <p:spPr>
          <a:xfrm>
            <a:off x="4622010" y="5945475"/>
            <a:ext cx="2552951" cy="855117"/>
          </a:xfrm>
          <a:prstGeom prst="rect">
            <a:avLst/>
          </a:prstGeom>
        </p:spPr>
      </p:pic>
      <p:pic>
        <p:nvPicPr>
          <p:cNvPr id="27" name="Imagen 26">
            <a:extLst>
              <a:ext uri="{FF2B5EF4-FFF2-40B4-BE49-F238E27FC236}">
                <a16:creationId xmlns:a16="http://schemas.microsoft.com/office/drawing/2014/main" id="{22709AA7-65B8-BAEB-374E-C7A98785C959}"/>
              </a:ext>
            </a:extLst>
          </p:cNvPr>
          <p:cNvPicPr>
            <a:picLocks noChangeAspect="1"/>
          </p:cNvPicPr>
          <p:nvPr/>
        </p:nvPicPr>
        <p:blipFill>
          <a:blip r:embed="rId9"/>
          <a:stretch>
            <a:fillRect/>
          </a:stretch>
        </p:blipFill>
        <p:spPr>
          <a:xfrm>
            <a:off x="2778213" y="4710469"/>
            <a:ext cx="2127459" cy="744859"/>
          </a:xfrm>
          <a:prstGeom prst="rect">
            <a:avLst/>
          </a:prstGeom>
        </p:spPr>
      </p:pic>
    </p:spTree>
    <p:extLst>
      <p:ext uri="{BB962C8B-B14F-4D97-AF65-F5344CB8AC3E}">
        <p14:creationId xmlns:p14="http://schemas.microsoft.com/office/powerpoint/2010/main" val="1836923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C7338-8A57-36A1-664E-2B63D48C34EE}"/>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A4DAD36F-03E2-85A3-C6B8-20A075D26EA6}"/>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40B469DA-2795-B8B7-4E9B-D0EEC604EA43}"/>
              </a:ext>
            </a:extLst>
          </p:cNvPr>
          <p:cNvSpPr txBox="1"/>
          <p:nvPr/>
        </p:nvSpPr>
        <p:spPr>
          <a:xfrm>
            <a:off x="-2" y="494491"/>
            <a:ext cx="12191999"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endParaRPr lang="pt-PT" sz="3000" i="1" dirty="0">
              <a:solidFill>
                <a:srgbClr val="E84E1B"/>
              </a:solidFill>
            </a:endParaRPr>
          </a:p>
        </p:txBody>
      </p:sp>
      <p:sp>
        <p:nvSpPr>
          <p:cNvPr id="4" name="TÍTULO">
            <a:extLst>
              <a:ext uri="{FF2B5EF4-FFF2-40B4-BE49-F238E27FC236}">
                <a16:creationId xmlns:a16="http://schemas.microsoft.com/office/drawing/2014/main" id="{67E3DEDD-E44C-832F-D8B2-EFBCDBA47641}"/>
              </a:ext>
            </a:extLst>
          </p:cNvPr>
          <p:cNvSpPr txBox="1"/>
          <p:nvPr/>
        </p:nvSpPr>
        <p:spPr>
          <a:xfrm>
            <a:off x="180974" y="4391421"/>
            <a:ext cx="12011023" cy="65943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es-MX" sz="1800" b="0" dirty="0">
              <a:effectLst/>
              <a:latin typeface="Arial" panose="020B0604020202020204" pitchFamily="34" charset="0"/>
              <a:ea typeface="Cambria" panose="02040503050406030204" pitchFamily="18" charset="0"/>
              <a:cs typeface="Arial" panose="020B0604020202020204" pitchFamily="34" charset="0"/>
            </a:endParaRPr>
          </a:p>
          <a:p>
            <a:pPr defTabSz="457200">
              <a:defRPr sz="3733">
                <a:solidFill>
                  <a:srgbClr val="000000"/>
                </a:solidFill>
                <a:latin typeface="Arial"/>
                <a:ea typeface="Arial"/>
                <a:cs typeface="Arial"/>
                <a:sym typeface="Arial"/>
              </a:defRPr>
            </a:pPr>
            <a:r>
              <a:rPr lang="es-MX" sz="1800" b="0" dirty="0">
                <a:effectLst/>
                <a:latin typeface="Arial" panose="020B0604020202020204" pitchFamily="34" charset="0"/>
                <a:ea typeface="Cambria" panose="02040503050406030204" pitchFamily="18" charset="0"/>
                <a:cs typeface="Arial" panose="020B0604020202020204" pitchFamily="34" charset="0"/>
              </a:rPr>
              <a:t> </a:t>
            </a:r>
            <a:endParaRPr lang="pt-PT" sz="1800" b="0" dirty="0">
              <a:solidFill>
                <a:schemeClr val="tx1"/>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256A4A12-2D5C-5245-EF1D-163B1B050376}"/>
              </a:ext>
            </a:extLst>
          </p:cNvPr>
          <p:cNvSpPr txBox="1">
            <a:spLocks/>
          </p:cNvSpPr>
          <p:nvPr/>
        </p:nvSpPr>
        <p:spPr bwMode="blackWhite">
          <a:xfrm>
            <a:off x="1130269" y="693348"/>
            <a:ext cx="9603275" cy="1234064"/>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fontScale="750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br>
              <a:rPr lang="es-MX" dirty="0"/>
            </a:br>
            <a:r>
              <a:rPr lang="es-PE" sz="3100" b="1" dirty="0">
                <a:latin typeface="+mn-lt"/>
                <a:cs typeface="Arial" panose="020B0604020202020204" pitchFamily="34" charset="0"/>
              </a:rPr>
              <a:t>EL CONFLICTO COMO PROBLEMA PUBLICO </a:t>
            </a:r>
            <a:br>
              <a:rPr lang="es-PE" sz="3100" b="1" dirty="0">
                <a:latin typeface="+mn-lt"/>
                <a:cs typeface="Arial" panose="020B0604020202020204" pitchFamily="34" charset="0"/>
              </a:rPr>
            </a:br>
            <a:r>
              <a:rPr lang="es-PE" sz="3100" b="1" dirty="0">
                <a:latin typeface="+mn-lt"/>
                <a:cs typeface="Arial" panose="020B0604020202020204" pitchFamily="34" charset="0"/>
              </a:rPr>
              <a:t>“ANALISIS Y ESTRUCTURA”</a:t>
            </a:r>
          </a:p>
        </p:txBody>
      </p:sp>
      <p:sp>
        <p:nvSpPr>
          <p:cNvPr id="8" name="Marcador de contenido 2">
            <a:extLst>
              <a:ext uri="{FF2B5EF4-FFF2-40B4-BE49-F238E27FC236}">
                <a16:creationId xmlns:a16="http://schemas.microsoft.com/office/drawing/2014/main" id="{D2B16AC6-77F0-5D09-509E-C5DC0C6B99C5}"/>
              </a:ext>
            </a:extLst>
          </p:cNvPr>
          <p:cNvSpPr txBox="1">
            <a:spLocks/>
          </p:cNvSpPr>
          <p:nvPr/>
        </p:nvSpPr>
        <p:spPr>
          <a:xfrm>
            <a:off x="0" y="3134043"/>
            <a:ext cx="12191997" cy="4132729"/>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l"/>
            <a:r>
              <a:rPr lang="es-PE" sz="1800" dirty="0">
                <a:solidFill>
                  <a:schemeClr val="bg1"/>
                </a:solidFill>
                <a:latin typeface="Arial" panose="020B0604020202020204" pitchFamily="34" charset="0"/>
                <a:ea typeface="Calibri" panose="020F0502020204030204" pitchFamily="34" charset="0"/>
              </a:rPr>
              <a:t>El conflicto en la sociedad es uno de los grandes tópicos en debate que existen actualmente a nivel global y cultural, de allí que se puede afirmar que el desarrollo de una nación, se mide de acuerdo a la capacidad y habilidad que sus connacionales tienen para avizorar las principales problemáticas sociales, así como se incrementa esas respuestas, y predecir mediante esa reflexión y gestión del conocimiento una oportunidad de ventaja competitiva de orden macrosocial.</a:t>
            </a:r>
          </a:p>
          <a:p>
            <a:pPr algn="l"/>
            <a:r>
              <a:rPr lang="es-PE" sz="1800" dirty="0">
                <a:solidFill>
                  <a:schemeClr val="bg1"/>
                </a:solidFill>
                <a:latin typeface="Arial" panose="020B0604020202020204" pitchFamily="34" charset="0"/>
                <a:ea typeface="Calibri" panose="020F0502020204030204" pitchFamily="34" charset="0"/>
              </a:rPr>
              <a:t>En ese sentido, la Cultura de Paz entendida como una Política de Bienestar, pero a la misma vez como raíz ideológica, se convierte en una herramienta fortifica e intenta encontrar otras variables que no solamente sean las técnicas propiamente dichas, como: Nuevas metodologías o una estandarización epistemológica, más bien intenta redescubrir en otras áreas que puedan sostener en el tiempo la proliferación de una Investigación Científica, porque se puede definir que incluso en este ámbito existen conflictos.</a:t>
            </a:r>
          </a:p>
          <a:p>
            <a:pPr algn="l"/>
            <a:r>
              <a:rPr lang="es-PE" sz="1800" dirty="0">
                <a:solidFill>
                  <a:schemeClr val="bg1"/>
                </a:solidFill>
                <a:latin typeface="Arial" panose="020B0604020202020204" pitchFamily="34" charset="0"/>
                <a:ea typeface="Calibri" panose="020F0502020204030204" pitchFamily="34" charset="0"/>
              </a:rPr>
              <a:t>Por consiguiente, </a:t>
            </a:r>
            <a:r>
              <a:rPr lang="es-MX" sz="1800" kern="0" dirty="0">
                <a:solidFill>
                  <a:schemeClr val="bg1"/>
                </a:solidFill>
                <a:latin typeface="Arial" panose="020B0604020202020204" pitchFamily="34" charset="0"/>
                <a:ea typeface="Calibri" panose="020F0502020204030204" pitchFamily="34" charset="0"/>
              </a:rPr>
              <a:t>la propuesta de incluir y determinar a los conflictos, como un Problema Publico no solo su radio de acción se intensifica, sino que la cosmovisión de las naciones se transforme, dado que se abandonara solo un análisis o perspectiva costo – beneficio por y más bien se transcienda, teniendo como referencia que la paz empieza con uno mismo.</a:t>
            </a:r>
            <a:endParaRPr lang="es-PE" dirty="0">
              <a:solidFill>
                <a:schemeClr val="bg1"/>
              </a:solidFill>
            </a:endParaRPr>
          </a:p>
        </p:txBody>
      </p:sp>
    </p:spTree>
    <p:extLst>
      <p:ext uri="{BB962C8B-B14F-4D97-AF65-F5344CB8AC3E}">
        <p14:creationId xmlns:p14="http://schemas.microsoft.com/office/powerpoint/2010/main" val="413122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DDE66-5ABC-A607-3642-4F2C694B0788}"/>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38E74355-21D8-C00E-B0EC-125BCF0C96C3}"/>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25621370-86B0-B8AD-292A-1E64A306D6CF}"/>
              </a:ext>
            </a:extLst>
          </p:cNvPr>
          <p:cNvSpPr txBox="1"/>
          <p:nvPr/>
        </p:nvSpPr>
        <p:spPr>
          <a:xfrm>
            <a:off x="-2" y="494491"/>
            <a:ext cx="12191999"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endParaRPr lang="pt-PT" sz="3000" i="1" dirty="0">
              <a:solidFill>
                <a:srgbClr val="E84E1B"/>
              </a:solidFill>
            </a:endParaRPr>
          </a:p>
        </p:txBody>
      </p:sp>
      <p:sp>
        <p:nvSpPr>
          <p:cNvPr id="4" name="TÍTULO">
            <a:extLst>
              <a:ext uri="{FF2B5EF4-FFF2-40B4-BE49-F238E27FC236}">
                <a16:creationId xmlns:a16="http://schemas.microsoft.com/office/drawing/2014/main" id="{142A33FA-A059-EC3D-A1DF-AE9AAC378560}"/>
              </a:ext>
            </a:extLst>
          </p:cNvPr>
          <p:cNvSpPr txBox="1"/>
          <p:nvPr/>
        </p:nvSpPr>
        <p:spPr>
          <a:xfrm>
            <a:off x="180974" y="4114422"/>
            <a:ext cx="12011023" cy="121343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r>
              <a:rPr lang="es-MX" sz="1800" b="0" kern="0" dirty="0">
                <a:effectLst/>
                <a:latin typeface="Arial" panose="020B0604020202020204" pitchFamily="34" charset="0"/>
                <a:ea typeface="Calibri" panose="020F0502020204030204" pitchFamily="34" charset="0"/>
                <a:cs typeface="Arial" panose="020B0604020202020204" pitchFamily="34" charset="0"/>
              </a:rPr>
              <a:t>.</a:t>
            </a:r>
            <a:endParaRPr lang="es-PE" sz="1800" b="0" kern="100" dirty="0">
              <a:effectLst/>
              <a:latin typeface="Arial" panose="020B0604020202020204" pitchFamily="34" charset="0"/>
              <a:ea typeface="Calibri" panose="020F0502020204030204" pitchFamily="34" charset="0"/>
              <a:cs typeface="Arial" panose="020B0604020202020204" pitchFamily="34" charset="0"/>
            </a:endParaRPr>
          </a:p>
          <a:p>
            <a:pPr defTabSz="457200">
              <a:defRPr sz="3733">
                <a:solidFill>
                  <a:srgbClr val="000000"/>
                </a:solidFill>
                <a:latin typeface="Arial"/>
                <a:ea typeface="Arial"/>
                <a:cs typeface="Arial"/>
                <a:sym typeface="Arial"/>
              </a:defRPr>
            </a:pPr>
            <a:endParaRPr lang="es-MX" sz="1800" b="0" kern="0" dirty="0">
              <a:effectLst/>
              <a:latin typeface="Arial" panose="020B0604020202020204" pitchFamily="34" charset="0"/>
              <a:ea typeface="Calibri" panose="020F0502020204030204" pitchFamily="34" charset="0"/>
            </a:endParaRPr>
          </a:p>
          <a:p>
            <a:pPr defTabSz="457200">
              <a:defRPr sz="3733">
                <a:solidFill>
                  <a:srgbClr val="000000"/>
                </a:solidFill>
                <a:latin typeface="Arial"/>
                <a:ea typeface="Arial"/>
                <a:cs typeface="Arial"/>
                <a:sym typeface="Arial"/>
              </a:defRPr>
            </a:pPr>
            <a:endParaRPr lang="es-MX" sz="1800" b="0" dirty="0">
              <a:effectLst/>
              <a:latin typeface="Arial" panose="020B0604020202020204" pitchFamily="34" charset="0"/>
              <a:ea typeface="Cambria" panose="02040503050406030204" pitchFamily="18" charset="0"/>
              <a:cs typeface="Arial" panose="020B0604020202020204" pitchFamily="34" charset="0"/>
            </a:endParaRPr>
          </a:p>
          <a:p>
            <a:pPr defTabSz="457200">
              <a:defRPr sz="3733">
                <a:solidFill>
                  <a:srgbClr val="000000"/>
                </a:solidFill>
                <a:latin typeface="Arial"/>
                <a:ea typeface="Arial"/>
                <a:cs typeface="Arial"/>
                <a:sym typeface="Arial"/>
              </a:defRPr>
            </a:pPr>
            <a:r>
              <a:rPr lang="es-MX" sz="1800" b="0" dirty="0">
                <a:effectLst/>
                <a:latin typeface="Arial" panose="020B0604020202020204" pitchFamily="34" charset="0"/>
                <a:ea typeface="Cambria" panose="02040503050406030204" pitchFamily="18" charset="0"/>
                <a:cs typeface="Arial" panose="020B0604020202020204" pitchFamily="34" charset="0"/>
              </a:rPr>
              <a:t> </a:t>
            </a:r>
            <a:endParaRPr lang="pt-PT" sz="1800" b="0" dirty="0">
              <a:solidFill>
                <a:schemeClr val="tx1"/>
              </a:solidFill>
              <a:latin typeface="Arial" panose="020B0604020202020204" pitchFamily="34" charset="0"/>
              <a:cs typeface="Arial" panose="020B0604020202020204" pitchFamily="34" charset="0"/>
            </a:endParaRPr>
          </a:p>
        </p:txBody>
      </p:sp>
      <p:sp>
        <p:nvSpPr>
          <p:cNvPr id="5" name="TÍTULO">
            <a:extLst>
              <a:ext uri="{FF2B5EF4-FFF2-40B4-BE49-F238E27FC236}">
                <a16:creationId xmlns:a16="http://schemas.microsoft.com/office/drawing/2014/main" id="{C041B1E3-F960-BACF-C611-4A80E76D1621}"/>
              </a:ext>
            </a:extLst>
          </p:cNvPr>
          <p:cNvSpPr txBox="1"/>
          <p:nvPr/>
        </p:nvSpPr>
        <p:spPr>
          <a:xfrm>
            <a:off x="1" y="809575"/>
            <a:ext cx="12191999" cy="8440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2400" i="1" dirty="0">
                <a:solidFill>
                  <a:srgbClr val="E84E1B"/>
                </a:solidFill>
              </a:rPr>
              <a:t>EL CONFLICTO COMO VALOR PUBLICO Y ESTRATEGICO: BASES  PARA LOS LINEAMIENTOS GENERALES DE LAS POLITICAS DE ESTADO Y PUBLICAS</a:t>
            </a:r>
          </a:p>
        </p:txBody>
      </p:sp>
      <p:sp>
        <p:nvSpPr>
          <p:cNvPr id="7" name="CuadroTexto 6">
            <a:extLst>
              <a:ext uri="{FF2B5EF4-FFF2-40B4-BE49-F238E27FC236}">
                <a16:creationId xmlns:a16="http://schemas.microsoft.com/office/drawing/2014/main" id="{2B885BEA-E663-EFEA-E077-2B0D3236B178}"/>
              </a:ext>
            </a:extLst>
          </p:cNvPr>
          <p:cNvSpPr txBox="1"/>
          <p:nvPr/>
        </p:nvSpPr>
        <p:spPr>
          <a:xfrm>
            <a:off x="-84842" y="2917371"/>
            <a:ext cx="11935612" cy="4247317"/>
          </a:xfrm>
          <a:prstGeom prst="rect">
            <a:avLst/>
          </a:prstGeom>
          <a:noFill/>
        </p:spPr>
        <p:txBody>
          <a:bodyPr wrap="square">
            <a:spAutoFit/>
          </a:bodyPr>
          <a:lstStyle/>
          <a:p>
            <a:pPr marL="450215" algn="just"/>
            <a:r>
              <a:rPr lang="es-MX" sz="1800" dirty="0">
                <a:solidFill>
                  <a:schemeClr val="bg1"/>
                </a:solidFill>
                <a:effectLst/>
                <a:latin typeface="Times New Roman" panose="02020603050405020304" pitchFamily="18" charset="0"/>
                <a:ea typeface="Cambria" panose="02040503050406030204" pitchFamily="18" charset="0"/>
                <a:cs typeface="Cambria" panose="02040503050406030204" pitchFamily="18" charset="0"/>
              </a:rPr>
              <a:t>La convivencia en una determinada sociedad, así como en los diferentes países de la comunidad internacional, generan la reflexión sobre la búsqueda de la mejora continua acerca de las formas de interrelacionarse, de aquí que la palabra </a:t>
            </a:r>
            <a:r>
              <a:rPr lang="es-MX" sz="1800" b="1" dirty="0">
                <a:solidFill>
                  <a:schemeClr val="bg1"/>
                </a:solidFill>
                <a:effectLst/>
                <a:latin typeface="Times New Roman" panose="02020603050405020304" pitchFamily="18" charset="0"/>
                <a:ea typeface="Cambria" panose="02040503050406030204" pitchFamily="18" charset="0"/>
                <a:cs typeface="Cambria" panose="02040503050406030204" pitchFamily="18" charset="0"/>
              </a:rPr>
              <a:t>“ORDEN”</a:t>
            </a:r>
            <a:r>
              <a:rPr lang="es-MX" sz="1800" dirty="0">
                <a:solidFill>
                  <a:schemeClr val="bg1"/>
                </a:solidFill>
                <a:effectLst/>
                <a:latin typeface="Times New Roman" panose="02020603050405020304" pitchFamily="18" charset="0"/>
                <a:ea typeface="Cambria" panose="02040503050406030204" pitchFamily="18" charset="0"/>
                <a:cs typeface="Cambria" panose="02040503050406030204" pitchFamily="18" charset="0"/>
              </a:rPr>
              <a:t> es fundamental y tiene un carácter sinalagmático, con el desarrollo y progreso.</a:t>
            </a:r>
            <a:r>
              <a:rPr lang="es-MX" dirty="0"/>
              <a:t> </a:t>
            </a:r>
          </a:p>
          <a:p>
            <a:pPr marL="450215" algn="just"/>
            <a:endParaRPr lang="es-MX" dirty="0">
              <a:solidFill>
                <a:schemeClr val="bg1"/>
              </a:solidFill>
            </a:endParaRPr>
          </a:p>
          <a:p>
            <a:pPr marL="450215" algn="just"/>
            <a:r>
              <a:rPr lang="es-MX" dirty="0">
                <a:solidFill>
                  <a:schemeClr val="bg1"/>
                </a:solidFill>
              </a:rPr>
              <a:t>En ese mismo orden de ideas, la Declaración Universal de Derechos Humanos posee no solo la mística o esencia internalizada de la paz en su estructura entendiéndose el mismo, como un derecho humano de carácter colectivo y siendo un resultado de su manifestación los Mecanismos Alternativos de Solución y Resolución de Conflictos, como lo es: </a:t>
            </a:r>
            <a:r>
              <a:rPr lang="es-MX" b="1" dirty="0">
                <a:solidFill>
                  <a:schemeClr val="bg1"/>
                </a:solidFill>
              </a:rPr>
              <a:t>“LA MEDIACIÓN”.</a:t>
            </a:r>
          </a:p>
          <a:p>
            <a:pPr marL="450215" algn="just"/>
            <a:endParaRPr lang="es-PE" dirty="0">
              <a:solidFill>
                <a:schemeClr val="bg1"/>
              </a:solidFill>
            </a:endParaRPr>
          </a:p>
          <a:p>
            <a:pPr marL="450215" algn="just"/>
            <a:r>
              <a:rPr lang="es-MX" kern="0" dirty="0">
                <a:solidFill>
                  <a:schemeClr val="bg1"/>
                </a:solidFill>
                <a:latin typeface="Arial" panose="020B0604020202020204" pitchFamily="34" charset="0"/>
                <a:ea typeface="Calibri" panose="020F0502020204030204" pitchFamily="34" charset="0"/>
              </a:rPr>
              <a:t>Por consiguiente, la mediación no solo aspira a consolidarse como solamente una promesa, más bien la iniciativa de visibilizar como una herramienta directa a la </a:t>
            </a:r>
            <a:r>
              <a:rPr lang="es-MX" kern="0" dirty="0" err="1">
                <a:solidFill>
                  <a:schemeClr val="bg1"/>
                </a:solidFill>
                <a:latin typeface="Arial" panose="020B0604020202020204" pitchFamily="34" charset="0"/>
                <a:ea typeface="Calibri" panose="020F0502020204030204" pitchFamily="34" charset="0"/>
              </a:rPr>
              <a:t>Prevencion</a:t>
            </a:r>
            <a:r>
              <a:rPr lang="es-MX" kern="0" dirty="0">
                <a:solidFill>
                  <a:schemeClr val="bg1"/>
                </a:solidFill>
                <a:latin typeface="Arial" panose="020B0604020202020204" pitchFamily="34" charset="0"/>
                <a:ea typeface="Calibri" panose="020F0502020204030204" pitchFamily="34" charset="0"/>
              </a:rPr>
              <a:t>, más allá de intensificar o promover su autonomía o especialidad su función principal es la de generar un soporte en las diferentes áreas de intervención, obteniendo técnicas comunicacionales, de negociación y procedimentales propias.</a:t>
            </a:r>
          </a:p>
          <a:p>
            <a:pPr marL="450215" algn="just">
              <a:buNone/>
            </a:pPr>
            <a:endParaRPr lang="es-PE" sz="1800" dirty="0">
              <a:solidFill>
                <a:schemeClr val="bg1"/>
              </a:solidFill>
              <a:effectLst/>
              <a:latin typeface="Cambria" panose="02040503050406030204" pitchFamily="18" charset="0"/>
              <a:ea typeface="Cambria" panose="02040503050406030204" pitchFamily="18" charset="0"/>
              <a:cs typeface="Cambria" panose="02040503050406030204" pitchFamily="18" charset="0"/>
            </a:endParaRPr>
          </a:p>
          <a:p>
            <a:pPr marL="450215" algn="just">
              <a:buNone/>
            </a:pPr>
            <a:r>
              <a:rPr lang="es-MX" sz="1800" dirty="0">
                <a:solidFill>
                  <a:schemeClr val="bg1"/>
                </a:solidFill>
                <a:effectLst/>
                <a:latin typeface="Times New Roman" panose="02020603050405020304" pitchFamily="18" charset="0"/>
                <a:ea typeface="Cambria" panose="02040503050406030204" pitchFamily="18" charset="0"/>
                <a:cs typeface="Cambria" panose="02040503050406030204" pitchFamily="18" charset="0"/>
              </a:rPr>
              <a:t> </a:t>
            </a:r>
            <a:endParaRPr lang="es-PE" sz="1800" dirty="0">
              <a:solidFill>
                <a:schemeClr val="bg1"/>
              </a:solidFill>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00311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CF798-684E-37C3-DA46-F7E2E1923BBC}"/>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FF301F41-623D-AE77-4361-F167941F4DFB}"/>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3DDC4CB0-5FE5-917F-B085-EFC17AACCD6D}"/>
              </a:ext>
            </a:extLst>
          </p:cNvPr>
          <p:cNvSpPr txBox="1"/>
          <p:nvPr/>
        </p:nvSpPr>
        <p:spPr>
          <a:xfrm>
            <a:off x="0" y="722487"/>
            <a:ext cx="12192000" cy="182898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2800" i="1" dirty="0">
                <a:solidFill>
                  <a:srgbClr val="E84E1B"/>
                </a:solidFill>
              </a:rPr>
              <a:t>EL COMPONENTE DE LA ESPECIALIDAD PARA UNA REINGENIERIA EN LA GESTIÒN Y ABORDAJE DE LOS CONFLICTOS</a:t>
            </a:r>
          </a:p>
          <a:p>
            <a:pPr algn="ctr"/>
            <a:endParaRPr lang="pt-PT" sz="2800" i="1" dirty="0">
              <a:solidFill>
                <a:srgbClr val="E84E1B"/>
              </a:solidFill>
            </a:endParaRPr>
          </a:p>
          <a:p>
            <a:pPr algn="ctr"/>
            <a:r>
              <a:rPr lang="pt-PT" sz="2800" i="1" dirty="0">
                <a:solidFill>
                  <a:srgbClr val="E84E1B"/>
                </a:solidFill>
              </a:rPr>
              <a:t>¿REDUCCION O INCREMENTO?</a:t>
            </a:r>
          </a:p>
        </p:txBody>
      </p:sp>
      <p:sp>
        <p:nvSpPr>
          <p:cNvPr id="4" name="TÍTULO">
            <a:extLst>
              <a:ext uri="{FF2B5EF4-FFF2-40B4-BE49-F238E27FC236}">
                <a16:creationId xmlns:a16="http://schemas.microsoft.com/office/drawing/2014/main" id="{71B6F3BB-B536-91BB-9629-BFBBEB0B8213}"/>
              </a:ext>
            </a:extLst>
          </p:cNvPr>
          <p:cNvSpPr txBox="1"/>
          <p:nvPr/>
        </p:nvSpPr>
        <p:spPr>
          <a:xfrm>
            <a:off x="1005843" y="3108121"/>
            <a:ext cx="10527177" cy="32087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pt-PT" sz="1400" b="0" dirty="0">
              <a:solidFill>
                <a:schemeClr val="tx1"/>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62DAE02A-1463-71BF-3EE5-93AAADCB4593}"/>
              </a:ext>
            </a:extLst>
          </p:cNvPr>
          <p:cNvSpPr txBox="1"/>
          <p:nvPr/>
        </p:nvSpPr>
        <p:spPr>
          <a:xfrm>
            <a:off x="0" y="3041026"/>
            <a:ext cx="12192000" cy="3693319"/>
          </a:xfrm>
          <a:prstGeom prst="rect">
            <a:avLst/>
          </a:prstGeom>
          <a:noFill/>
        </p:spPr>
        <p:txBody>
          <a:bodyPr wrap="square">
            <a:spAutoFit/>
          </a:bodyPr>
          <a:lstStyle/>
          <a:p>
            <a:r>
              <a:rPr lang="es-MX" kern="0" dirty="0">
                <a:solidFill>
                  <a:schemeClr val="bg1"/>
                </a:solidFill>
                <a:latin typeface="Arial" panose="020B0604020202020204" pitchFamily="34" charset="0"/>
                <a:ea typeface="Calibri" panose="020F0502020204030204" pitchFamily="34" charset="0"/>
              </a:rPr>
              <a:t>L</a:t>
            </a:r>
            <a:r>
              <a:rPr lang="es-MX" sz="1800" kern="0" dirty="0">
                <a:solidFill>
                  <a:schemeClr val="bg1"/>
                </a:solidFill>
                <a:effectLst/>
                <a:latin typeface="Arial" panose="020B0604020202020204" pitchFamily="34" charset="0"/>
                <a:ea typeface="Calibri" panose="020F0502020204030204" pitchFamily="34" charset="0"/>
              </a:rPr>
              <a:t>a vulnerabilidad de no identificar los factores concomitantes estigmatiza a los conflictos y conceptualizan en solamente desde una perspectiva negativa, de aquí que la resiliencia en materia conflictual, significa avanzar no solo desde una especialización, sino que fortalecerá la institucionalización de la mediación, debido a que se aplicaran para su gestión y abordaje de técnicas comunicacionales, de negociación y procedimentales AD – HOC, es decir especializadas, que las mismas impulsaran la investigación científica para su adecuación e implementación, generando un carácter sostenible en el tiempo.</a:t>
            </a:r>
          </a:p>
          <a:p>
            <a:endParaRPr lang="es-MX" kern="0" dirty="0">
              <a:solidFill>
                <a:schemeClr val="bg1"/>
              </a:solidFill>
              <a:latin typeface="Arial" panose="020B0604020202020204" pitchFamily="34" charset="0"/>
              <a:ea typeface="Calibri" panose="020F0502020204030204" pitchFamily="34" charset="0"/>
            </a:endParaRPr>
          </a:p>
          <a:p>
            <a:r>
              <a:rPr lang="es-MX" kern="0" dirty="0">
                <a:solidFill>
                  <a:schemeClr val="bg1"/>
                </a:solidFill>
                <a:latin typeface="Arial" panose="020B0604020202020204" pitchFamily="34" charset="0"/>
                <a:ea typeface="Calibri" panose="020F0502020204030204" pitchFamily="34" charset="0"/>
              </a:rPr>
              <a:t>Si bien es cierto, la discusión puede recaer: “La Particularización de los Conflictos”, no obstante es vital comprender que no </a:t>
            </a:r>
            <a:r>
              <a:rPr lang="es-MX" sz="1800" dirty="0">
                <a:solidFill>
                  <a:schemeClr val="bg1"/>
                </a:solidFill>
                <a:effectLst/>
                <a:latin typeface="Arial" panose="020B0604020202020204" pitchFamily="34" charset="0"/>
                <a:ea typeface="Calibri" panose="020F0502020204030204" pitchFamily="34" charset="0"/>
              </a:rPr>
              <a:t>existe una industrialización de los conflictos, en otras palabras, no se producen en serie, cada conflicto tiene sus propios detalles y matices, de aquí que la búsqueda de vasos comunicantes y convergentes, otorgándose </a:t>
            </a:r>
            <a:r>
              <a:rPr lang="es-PE" sz="1800" b="1" dirty="0">
                <a:solidFill>
                  <a:schemeClr val="bg1"/>
                </a:solidFill>
                <a:effectLst/>
                <a:latin typeface="Arial" panose="020B0604020202020204" pitchFamily="34" charset="0"/>
                <a:ea typeface="Calibri" panose="020F0502020204030204" pitchFamily="34" charset="0"/>
              </a:rPr>
              <a:t>Estabilidad, Adaptabilidad, Coherencia y Coordinación, Calidad, Orientación, Eficiencia, </a:t>
            </a:r>
            <a:r>
              <a:rPr lang="es-PE" sz="1800" dirty="0">
                <a:solidFill>
                  <a:schemeClr val="bg1"/>
                </a:solidFill>
                <a:effectLst/>
                <a:latin typeface="Arial" panose="020B0604020202020204" pitchFamily="34" charset="0"/>
                <a:ea typeface="Calibri" panose="020F0502020204030204" pitchFamily="34" charset="0"/>
              </a:rPr>
              <a:t>de aquí que se puede definir este postulado como una Ciencia de la Acción, generando el punto de partida la “Toma de Conciencia”, por ende la posibilida</a:t>
            </a:r>
            <a:r>
              <a:rPr lang="es-PE" dirty="0">
                <a:solidFill>
                  <a:schemeClr val="bg1"/>
                </a:solidFill>
                <a:latin typeface="Arial" panose="020B0604020202020204" pitchFamily="34" charset="0"/>
                <a:ea typeface="Calibri" panose="020F0502020204030204" pitchFamily="34" charset="0"/>
              </a:rPr>
              <a:t>d de reducción de los conflictos.</a:t>
            </a:r>
            <a:r>
              <a:rPr lang="es-MX" sz="1800" dirty="0">
                <a:solidFill>
                  <a:schemeClr val="bg1"/>
                </a:solidFill>
                <a:effectLst/>
                <a:latin typeface="Arial" panose="020B0604020202020204" pitchFamily="34" charset="0"/>
                <a:ea typeface="Calibri" panose="020F0502020204030204" pitchFamily="34" charset="0"/>
              </a:rPr>
              <a:t> </a:t>
            </a:r>
            <a:endParaRPr lang="es-PE" dirty="0">
              <a:solidFill>
                <a:schemeClr val="bg1"/>
              </a:solidFill>
            </a:endParaRPr>
          </a:p>
        </p:txBody>
      </p:sp>
    </p:spTree>
    <p:extLst>
      <p:ext uri="{BB962C8B-B14F-4D97-AF65-F5344CB8AC3E}">
        <p14:creationId xmlns:p14="http://schemas.microsoft.com/office/powerpoint/2010/main" val="206608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86F99-CEDB-F1EB-D982-6AFD381DB2C0}"/>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5D586D6D-2AFC-CAA0-19F1-31113315A22E}"/>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E75CDA61-DF37-A152-7CC0-CD5AB502E1D0}"/>
              </a:ext>
            </a:extLst>
          </p:cNvPr>
          <p:cNvSpPr txBox="1"/>
          <p:nvPr/>
        </p:nvSpPr>
        <p:spPr>
          <a:xfrm>
            <a:off x="1" y="291895"/>
            <a:ext cx="12191999" cy="10287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3000" i="1" dirty="0">
                <a:solidFill>
                  <a:srgbClr val="E84E1B"/>
                </a:solidFill>
              </a:rPr>
              <a:t>APLICACIÒN DE POLITICAS DE ESTADO Y PUBLICAS DE CALIDAD EN CULTURA DE PAZ</a:t>
            </a:r>
          </a:p>
        </p:txBody>
      </p:sp>
      <p:sp>
        <p:nvSpPr>
          <p:cNvPr id="4" name="TÍTULO">
            <a:extLst>
              <a:ext uri="{FF2B5EF4-FFF2-40B4-BE49-F238E27FC236}">
                <a16:creationId xmlns:a16="http://schemas.microsoft.com/office/drawing/2014/main" id="{4AB9A952-3430-389D-14F2-9CB02E0028CD}"/>
              </a:ext>
            </a:extLst>
          </p:cNvPr>
          <p:cNvSpPr txBox="1"/>
          <p:nvPr/>
        </p:nvSpPr>
        <p:spPr>
          <a:xfrm>
            <a:off x="968136" y="2068340"/>
            <a:ext cx="10527177" cy="382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pt-PT" sz="1800" b="0" dirty="0">
              <a:solidFill>
                <a:schemeClr val="tx1"/>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A58CD287-7E7F-33B8-0754-8D12D6085FD6}"/>
              </a:ext>
            </a:extLst>
          </p:cNvPr>
          <p:cNvSpPr txBox="1"/>
          <p:nvPr/>
        </p:nvSpPr>
        <p:spPr>
          <a:xfrm>
            <a:off x="135723" y="1362237"/>
            <a:ext cx="12192001" cy="5111656"/>
          </a:xfrm>
          <a:prstGeom prst="rect">
            <a:avLst/>
          </a:prstGeom>
          <a:noFill/>
        </p:spPr>
        <p:txBody>
          <a:bodyPr wrap="square">
            <a:spAutoFit/>
          </a:bodyPr>
          <a:lstStyle/>
          <a:p>
            <a:pPr algn="just">
              <a:lnSpc>
                <a:spcPct val="115000"/>
              </a:lnSpc>
              <a:spcAft>
                <a:spcPts val="800"/>
              </a:spcAft>
            </a:pPr>
            <a:r>
              <a:rPr lang="es-MX" sz="1800" b="1" kern="0" dirty="0">
                <a:effectLst/>
                <a:latin typeface="Arial" panose="020B0604020202020204" pitchFamily="34" charset="0"/>
                <a:ea typeface="Calibri" panose="020F0502020204030204" pitchFamily="34" charset="0"/>
                <a:cs typeface="Times New Roman" panose="02020603050405020304" pitchFamily="18" charset="0"/>
              </a:rPr>
              <a:t> </a:t>
            </a:r>
            <a:r>
              <a:rPr lang="es-PE" sz="18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El conflicto en la sociedad es uno de los grandes tópicos en debate que existen actualmente a nivel global y cultural, de allí que se puede afirmar que el desarrollo de una nación, se mide de acuerdo a la capacidad y habilidad que sus connacionales tienen para avizorar las principales problemáticas sociales, así como se incrementa esas respuestas, y predecir mediante esa reflexión y gestión del conocimiento una oportunidad de ventaja competitiva de orden macrosocial.</a:t>
            </a:r>
            <a:endParaRPr lang="es-PE"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r>
              <a:rPr lang="es-PE" sz="1800" dirty="0">
                <a:solidFill>
                  <a:schemeClr val="bg1"/>
                </a:solidFill>
                <a:effectLst/>
                <a:latin typeface="Arial" panose="020B0604020202020204" pitchFamily="34" charset="0"/>
                <a:ea typeface="Calibri" panose="020F0502020204030204" pitchFamily="34" charset="0"/>
              </a:rPr>
              <a:t>En ese sentido, la falta de una estructura a nivel gubernamental contundente referente a un abordaje de un ¿Cómo hacer? para resolver los conflictos y siendo par ello una las mejores vías las Políticas de Estado y Públicas, como herramientas socio-política-jurídicas, donde brindan estrategias elaborándose para una visión a futuro colaborando hacia una predictibilidad, de aquí que la prevención es un catalizador ante las posibles reacciones negativas o positivas, siendo  para el primero capaces de mitigar los efectos del daño.</a:t>
            </a:r>
          </a:p>
          <a:p>
            <a:endParaRPr lang="es-PE" sz="1800" dirty="0">
              <a:solidFill>
                <a:schemeClr val="bg1"/>
              </a:solidFill>
              <a:effectLst/>
              <a:latin typeface="Arial" panose="020B0604020202020204" pitchFamily="34" charset="0"/>
              <a:ea typeface="Calibri" panose="020F0502020204030204" pitchFamily="34" charset="0"/>
            </a:endParaRPr>
          </a:p>
          <a:p>
            <a:r>
              <a:rPr lang="es-PE" dirty="0">
                <a:solidFill>
                  <a:schemeClr val="bg1"/>
                </a:solidFill>
                <a:latin typeface="Arial" panose="020B0604020202020204" pitchFamily="34" charset="0"/>
                <a:ea typeface="Calibri" panose="020F0502020204030204" pitchFamily="34" charset="0"/>
              </a:rPr>
              <a:t>Cabe resaltar que </a:t>
            </a:r>
            <a:r>
              <a:rPr lang="es-PE" sz="1800" dirty="0">
                <a:solidFill>
                  <a:schemeClr val="bg1"/>
                </a:solidFill>
                <a:effectLst/>
                <a:latin typeface="Arial" panose="020B0604020202020204" pitchFamily="34" charset="0"/>
                <a:ea typeface="Calibri" panose="020F0502020204030204" pitchFamily="34" charset="0"/>
              </a:rPr>
              <a:t>la definición de problema publico y en concordancia con Roth (2018) se debe entender que su contenido principal es una insatisfacción social, a pesar que su orientación se identifique subjetiva e incluso relativamente su consolidación es mediante problemas sociales, donde se priorizaran los mismos en una agenda política, de aquí que lo sustancial es determinar la prelación de las necesidades públicas, en otras palabras categorizarlas, de aquí que la calidad implica esa integración y correspondencia con sus objetivos hacia sus ciudadanos</a:t>
            </a:r>
            <a:endParaRPr lang="es-PE" dirty="0">
              <a:solidFill>
                <a:schemeClr val="bg1"/>
              </a:solidFill>
            </a:endParaRPr>
          </a:p>
        </p:txBody>
      </p:sp>
    </p:spTree>
    <p:extLst>
      <p:ext uri="{BB962C8B-B14F-4D97-AF65-F5344CB8AC3E}">
        <p14:creationId xmlns:p14="http://schemas.microsoft.com/office/powerpoint/2010/main" val="3627494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159E7-D858-00AF-2417-4E4BB2AB2726}"/>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14DDADEE-61FB-338D-4533-D9D9B4B161BF}"/>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5B2AF84D-52C0-9769-8428-9C64BCC5AE4F}"/>
              </a:ext>
            </a:extLst>
          </p:cNvPr>
          <p:cNvSpPr txBox="1"/>
          <p:nvPr/>
        </p:nvSpPr>
        <p:spPr>
          <a:xfrm>
            <a:off x="1" y="809575"/>
            <a:ext cx="12191999" cy="8440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2400" i="1" dirty="0">
                <a:solidFill>
                  <a:srgbClr val="E84E1B"/>
                </a:solidFill>
              </a:rPr>
              <a:t>EL REFORZAMIENTO Y POTENCIALIZACION DEL CONCEPTO “CIUDADANIA” Y SU INCIDENCIA DIRECTA CON LA CULTURA DE PAZ </a:t>
            </a:r>
          </a:p>
        </p:txBody>
      </p:sp>
      <p:sp>
        <p:nvSpPr>
          <p:cNvPr id="4" name="TÍTULO">
            <a:extLst>
              <a:ext uri="{FF2B5EF4-FFF2-40B4-BE49-F238E27FC236}">
                <a16:creationId xmlns:a16="http://schemas.microsoft.com/office/drawing/2014/main" id="{AF7294E0-C76E-8ECE-9192-6F93504BF917}"/>
              </a:ext>
            </a:extLst>
          </p:cNvPr>
          <p:cNvSpPr txBox="1"/>
          <p:nvPr/>
        </p:nvSpPr>
        <p:spPr>
          <a:xfrm>
            <a:off x="0" y="2169546"/>
            <a:ext cx="12049125" cy="493457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just">
              <a:lnSpc>
                <a:spcPct val="115000"/>
              </a:lnSpc>
              <a:spcAft>
                <a:spcPts val="800"/>
              </a:spcAft>
            </a:pPr>
            <a:r>
              <a:rPr lang="es-PE" sz="1800" b="0" kern="100" dirty="0">
                <a:effectLst/>
                <a:latin typeface="Arial" panose="020B0604020202020204" pitchFamily="34" charset="0"/>
                <a:ea typeface="Calibri" panose="020F0502020204030204" pitchFamily="34" charset="0"/>
                <a:cs typeface="Times New Roman" panose="02020603050405020304" pitchFamily="18" charset="0"/>
              </a:rPr>
              <a:t>Los seres humanos tienen carencias, pero se puede afirmar que tienen la capacidad y en demasía para afrontar las transformaciones naturales propias, es decir individualmente, así como los expuestos sobre una comunidad o grupalmente. En ese mismo orden de ideas, la sociedad también enfrenta diversos riesgos, por ello Kaufmann (2005) manifiesta que es una “Sociedad de Riesgo” caracterizada por ser compleja en un alto grado, correspondiente a la modernidad sobre expuesta y por dicha razón solo puede funcionar como sociedad abierta (p.528)</a:t>
            </a:r>
            <a:endParaRPr lang="es-PE" sz="1800" b="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s-PE" sz="1800" b="0" kern="100" dirty="0">
                <a:effectLst/>
                <a:latin typeface="Arial" panose="020B0604020202020204" pitchFamily="34" charset="0"/>
                <a:ea typeface="Calibri" panose="020F0502020204030204" pitchFamily="34" charset="0"/>
                <a:cs typeface="Times New Roman" panose="02020603050405020304" pitchFamily="18" charset="0"/>
              </a:rPr>
              <a:t>No obstante, los riegos no son ningún incremento hacia el conflicto, que haya de evitarse, más bien en ellas mismas se encuentran oportunidades, esta es la visión positiva del conflicto RAIFFA (1996) que puede ayudar en convertir en una oportunidad las diferentes habilidades que le puede dar la Cultura de Paz.</a:t>
            </a:r>
          </a:p>
          <a:p>
            <a:pPr algn="just">
              <a:lnSpc>
                <a:spcPct val="115000"/>
              </a:lnSpc>
              <a:spcAft>
                <a:spcPts val="800"/>
              </a:spcAft>
            </a:pPr>
            <a:r>
              <a:rPr lang="es-PE" sz="1800" b="0" kern="100" dirty="0">
                <a:latin typeface="Arial" panose="020B0604020202020204" pitchFamily="34" charset="0"/>
                <a:ea typeface="Calibri" panose="020F0502020204030204" pitchFamily="34" charset="0"/>
                <a:cs typeface="Times New Roman" panose="02020603050405020304" pitchFamily="18" charset="0"/>
              </a:rPr>
              <a:t>Por consiguiente </a:t>
            </a:r>
            <a:r>
              <a:rPr lang="es-MX" sz="1800" b="0" kern="100" dirty="0">
                <a:effectLst/>
                <a:latin typeface="Arial" panose="020B0604020202020204" pitchFamily="34" charset="0"/>
                <a:ea typeface="Calibri" panose="020F0502020204030204" pitchFamily="34" charset="0"/>
                <a:cs typeface="Arial" panose="020B0604020202020204" pitchFamily="34" charset="0"/>
              </a:rPr>
              <a:t>un estado al auto - denominarse democrático tiene la excelente oportunidad de predicar con el ejemplo y materializar en su ciudadanía esa verdadera dignidad que postula en las diversas leyes y normas incluso siendo de carácter constitucional, debido a que no solo implica definirla solamente como “El respeto por el solo hecho de ser persona humana”, sino que se extiende a una debida calidad de vida.</a:t>
            </a:r>
            <a:endParaRPr lang="es-PE" sz="1800" b="0" kern="100" dirty="0">
              <a:effectLst/>
              <a:latin typeface="Arial" panose="020B0604020202020204" pitchFamily="34" charset="0"/>
              <a:ea typeface="Calibri" panose="020F0502020204030204" pitchFamily="34" charset="0"/>
              <a:cs typeface="Arial" panose="020B0604020202020204" pitchFamily="34" charset="0"/>
            </a:endParaRPr>
          </a:p>
          <a:p>
            <a:pPr marL="457200" algn="just">
              <a:lnSpc>
                <a:spcPct val="107000"/>
              </a:lnSpc>
              <a:spcAft>
                <a:spcPts val="800"/>
              </a:spcAft>
            </a:pPr>
            <a:r>
              <a:rPr lang="es-MX" sz="1800" b="0" kern="100" dirty="0">
                <a:effectLst/>
                <a:latin typeface="Arial" panose="020B0604020202020204" pitchFamily="34" charset="0"/>
                <a:ea typeface="Calibri" panose="020F0502020204030204" pitchFamily="34" charset="0"/>
                <a:cs typeface="Arial" panose="020B0604020202020204" pitchFamily="34" charset="0"/>
              </a:rPr>
              <a:t> </a:t>
            </a:r>
            <a:endParaRPr lang="es-PE" sz="1800" b="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es-PE" sz="1800" b="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8665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7578A-D395-F204-3AE3-B989A52ABA0E}"/>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4CE2B165-50E1-56CF-6176-4238E84A4E4C}"/>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69AED6DC-0212-D2C6-17F5-C022231C443C}"/>
              </a:ext>
            </a:extLst>
          </p:cNvPr>
          <p:cNvSpPr txBox="1"/>
          <p:nvPr/>
        </p:nvSpPr>
        <p:spPr>
          <a:xfrm>
            <a:off x="-2" y="494491"/>
            <a:ext cx="12191999"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endParaRPr lang="pt-PT" sz="3000" i="1" dirty="0">
              <a:solidFill>
                <a:srgbClr val="E84E1B"/>
              </a:solidFill>
            </a:endParaRPr>
          </a:p>
        </p:txBody>
      </p:sp>
      <p:sp>
        <p:nvSpPr>
          <p:cNvPr id="4" name="TÍTULO">
            <a:extLst>
              <a:ext uri="{FF2B5EF4-FFF2-40B4-BE49-F238E27FC236}">
                <a16:creationId xmlns:a16="http://schemas.microsoft.com/office/drawing/2014/main" id="{4F3BF41C-DDD5-57C4-322A-93420A424364}"/>
              </a:ext>
            </a:extLst>
          </p:cNvPr>
          <p:cNvSpPr txBox="1"/>
          <p:nvPr/>
        </p:nvSpPr>
        <p:spPr>
          <a:xfrm>
            <a:off x="180974" y="4252921"/>
            <a:ext cx="12011023" cy="93643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es-MX" sz="1800" b="0" kern="0" dirty="0">
              <a:effectLst/>
              <a:latin typeface="Arial" panose="020B0604020202020204" pitchFamily="34" charset="0"/>
              <a:ea typeface="Calibri" panose="020F0502020204030204" pitchFamily="34" charset="0"/>
            </a:endParaRPr>
          </a:p>
          <a:p>
            <a:pPr defTabSz="457200">
              <a:defRPr sz="3733">
                <a:solidFill>
                  <a:srgbClr val="000000"/>
                </a:solidFill>
                <a:latin typeface="Arial"/>
                <a:ea typeface="Arial"/>
                <a:cs typeface="Arial"/>
                <a:sym typeface="Arial"/>
              </a:defRPr>
            </a:pPr>
            <a:endParaRPr lang="es-MX" sz="1800" b="0" dirty="0">
              <a:effectLst/>
              <a:latin typeface="Arial" panose="020B0604020202020204" pitchFamily="34" charset="0"/>
              <a:ea typeface="Cambria" panose="02040503050406030204" pitchFamily="18" charset="0"/>
              <a:cs typeface="Arial" panose="020B0604020202020204" pitchFamily="34" charset="0"/>
            </a:endParaRPr>
          </a:p>
          <a:p>
            <a:pPr defTabSz="457200">
              <a:defRPr sz="3733">
                <a:solidFill>
                  <a:srgbClr val="000000"/>
                </a:solidFill>
                <a:latin typeface="Arial"/>
                <a:ea typeface="Arial"/>
                <a:cs typeface="Arial"/>
                <a:sym typeface="Arial"/>
              </a:defRPr>
            </a:pPr>
            <a:r>
              <a:rPr lang="es-MX" sz="1800" b="0" dirty="0">
                <a:effectLst/>
                <a:latin typeface="Arial" panose="020B0604020202020204" pitchFamily="34" charset="0"/>
                <a:ea typeface="Cambria" panose="02040503050406030204" pitchFamily="18" charset="0"/>
                <a:cs typeface="Arial" panose="020B0604020202020204" pitchFamily="34" charset="0"/>
              </a:rPr>
              <a:t> </a:t>
            </a:r>
            <a:endParaRPr lang="pt-PT" sz="1800" b="0" dirty="0">
              <a:solidFill>
                <a:schemeClr val="tx1"/>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842AD16E-806D-CC01-81AF-99340A7FA3F9}"/>
              </a:ext>
            </a:extLst>
          </p:cNvPr>
          <p:cNvSpPr txBox="1">
            <a:spLocks/>
          </p:cNvSpPr>
          <p:nvPr/>
        </p:nvSpPr>
        <p:spPr bwMode="blackWhite">
          <a:xfrm>
            <a:off x="-2" y="279925"/>
            <a:ext cx="12191997" cy="1167707"/>
          </a:xfrm>
          <a:prstGeom prst="rect">
            <a:avLst/>
          </a:prstGeom>
          <a:solidFill>
            <a:srgbClr val="FFFFFF"/>
          </a:solidFill>
          <a:ln w="38100" cap="sq">
            <a:solidFill>
              <a:srgbClr val="404040"/>
            </a:solid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r>
              <a:rPr lang="es-MX" sz="1400" b="1" kern="0" dirty="0">
                <a:latin typeface="+mn-lt"/>
                <a:ea typeface="Calibri" panose="020F0502020204030204" pitchFamily="34" charset="0"/>
                <a:cs typeface="Times New Roman" panose="02020603050405020304" pitchFamily="18" charset="0"/>
              </a:rPr>
              <a:t>EL DERECHO A LA TOLERANCIA Y EL CONCEPTO DE LA OTREDAD en el marco de </a:t>
            </a:r>
            <a:r>
              <a:rPr lang="es-MX" sz="1400" b="1" kern="0" dirty="0">
                <a:latin typeface="Arial" panose="020B0604020202020204" pitchFamily="34" charset="0"/>
                <a:ea typeface="Calibri" panose="020F0502020204030204" pitchFamily="34" charset="0"/>
              </a:rPr>
              <a:t>LA INSTITUCIONALIZACION aplicada respecto a LOS MECANISMOS ALTERNATIVOS </a:t>
            </a:r>
            <a:br>
              <a:rPr lang="es-MX" sz="1400" b="1" kern="0" dirty="0">
                <a:latin typeface="Arial" panose="020B0604020202020204" pitchFamily="34" charset="0"/>
                <a:ea typeface="Calibri" panose="020F0502020204030204" pitchFamily="34" charset="0"/>
              </a:rPr>
            </a:br>
            <a:r>
              <a:rPr lang="es-MX" sz="1400" b="1" kern="0" dirty="0">
                <a:latin typeface="Arial" panose="020B0604020202020204" pitchFamily="34" charset="0"/>
                <a:ea typeface="Calibri" panose="020F0502020204030204" pitchFamily="34" charset="0"/>
              </a:rPr>
              <a:t>DE SOLUCION Y RESOLUCION DE CONFLICTOS</a:t>
            </a:r>
            <a:br>
              <a:rPr lang="es-PE" sz="1400" kern="100" dirty="0">
                <a:latin typeface="+mn-lt"/>
                <a:ea typeface="Calibri" panose="020F0502020204030204" pitchFamily="34" charset="0"/>
                <a:cs typeface="Times New Roman" panose="02020603050405020304" pitchFamily="18" charset="0"/>
              </a:rPr>
            </a:br>
            <a:endParaRPr lang="es-PE" sz="1400" dirty="0">
              <a:latin typeface="+mn-lt"/>
            </a:endParaRPr>
          </a:p>
        </p:txBody>
      </p:sp>
      <p:sp>
        <p:nvSpPr>
          <p:cNvPr id="10" name="TÍTULO">
            <a:extLst>
              <a:ext uri="{FF2B5EF4-FFF2-40B4-BE49-F238E27FC236}">
                <a16:creationId xmlns:a16="http://schemas.microsoft.com/office/drawing/2014/main" id="{15C6FF4A-B2C5-D622-079D-C9D74CD50243}"/>
              </a:ext>
            </a:extLst>
          </p:cNvPr>
          <p:cNvSpPr txBox="1"/>
          <p:nvPr/>
        </p:nvSpPr>
        <p:spPr>
          <a:xfrm>
            <a:off x="-3" y="1571033"/>
            <a:ext cx="12191997" cy="630020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r>
              <a:rPr lang="es-MX" sz="1400" b="0" kern="0" dirty="0">
                <a:latin typeface="Arial" panose="020B0604020202020204" pitchFamily="34" charset="0"/>
                <a:ea typeface="Calibri" panose="020F0502020204030204" pitchFamily="34" charset="0"/>
              </a:rPr>
              <a:t>La democracia entre sus principales preceptos exacerbo a la tolerancia, vislumbrándose, como aquella aceptación de una opinión o perspectiva distinta, de acuerdo a ello se entiende que la complejidad social, donde prevalece el “INDIFERENTISMO”, por dicha razón el camino más idóneo será tolerar o soportar, en contraposición, argüimos que dichos términos no son sinónimos, la diferencia entre ellos es que el primero abarca un proceso de aceptación y respeto con la iniciativa de una predisposición a la búsqueda de soluciones. </a:t>
            </a:r>
            <a:r>
              <a:rPr lang="es-PE" sz="1400" b="0" dirty="0">
                <a:latin typeface="Arial" panose="020B0604020202020204" pitchFamily="34" charset="0"/>
                <a:ea typeface="Calibri" panose="020F0502020204030204" pitchFamily="34" charset="0"/>
              </a:rPr>
              <a:t>Se puede afirmar que los seres humanos tienen carencias, pero a la vez existe la ratificación de que poseen la capacidad y en demasía para afrontar las transformaciones naturales propias, es decir individualmente, así como los expuestos sobre una comunidad o grupalmente.</a:t>
            </a:r>
          </a:p>
          <a:p>
            <a:endParaRPr lang="es-PE" sz="1400" b="0" kern="1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s-PE" sz="1400" b="0" kern="100" dirty="0">
                <a:latin typeface="Arial" panose="020B0604020202020204" pitchFamily="34" charset="0"/>
                <a:ea typeface="Calibri" panose="020F0502020204030204" pitchFamily="34" charset="0"/>
                <a:cs typeface="Times New Roman" panose="02020603050405020304" pitchFamily="18" charset="0"/>
              </a:rPr>
              <a:t>Ahora bien, la otredad invita primero a mantener una conducta cautelosa, evidentemente estructurada en el respeto, pero sobre todo en el reconocimiento hacia el otro, desprendiéndose el cuidado y conciencia respecto a nuestro actos y pensamientos, así como lo materialicemos al interaccionarlos con nuestro prójimo. Una de las estrategias de impacto es la “INCLUSIÒN”, siendo potente en la sustentabilidad e institucionalización de la Mediación, considerándose que uno de sus fines es la proximidad o acercamiento entre la personas, a pesar de concebirse que cada persona es un mundo en si mismo, que somos diferentes y que cada uno de nosotros solo cambiara en el momento que crea correspondiente, de aquí que puede nacer un desenlace positivo, como es la aceptación respecto a no ignorar una coexistencia y que puedo aprender del otro así se equivoque. Por dicha razón, </a:t>
            </a:r>
            <a:r>
              <a:rPr lang="es-PE" sz="1400" b="0" dirty="0">
                <a:latin typeface="Arial" panose="020B0604020202020204" pitchFamily="34" charset="0"/>
                <a:ea typeface="Calibri" panose="020F0502020204030204" pitchFamily="34" charset="0"/>
              </a:rPr>
              <a:t>el desarrollo de una sociedad tiene un efecto directo en el crecimiento y nuevas habilidades que individualmente sus ciudadanos adquieran, por dicha razón la mediación como método aunado a la prevención, como una ventaja cualitativa proyectaría los puentes a un objetivo que se persigue por siglos, conquistar un </a:t>
            </a:r>
            <a:r>
              <a:rPr lang="es-PE" sz="1400" dirty="0">
                <a:latin typeface="Arial" panose="020B0604020202020204" pitchFamily="34" charset="0"/>
                <a:ea typeface="Calibri" panose="020F0502020204030204" pitchFamily="34" charset="0"/>
              </a:rPr>
              <a:t>“LENGUAJE COMÙN”</a:t>
            </a:r>
          </a:p>
          <a:p>
            <a:r>
              <a:rPr lang="es-PE" sz="1400" b="0" kern="100" dirty="0">
                <a:latin typeface="Arial" panose="020B0604020202020204" pitchFamily="34" charset="0"/>
                <a:ea typeface="Calibri" panose="020F0502020204030204" pitchFamily="34" charset="0"/>
                <a:cs typeface="Times New Roman" panose="02020603050405020304" pitchFamily="18" charset="0"/>
              </a:rPr>
              <a:t>Por ultimo, </a:t>
            </a:r>
            <a:r>
              <a:rPr lang="es-MX" sz="1400" b="0" kern="0" dirty="0">
                <a:latin typeface="Arial" panose="020B0604020202020204" pitchFamily="34" charset="0"/>
                <a:ea typeface="Calibri" panose="020F0502020204030204" pitchFamily="34" charset="0"/>
              </a:rPr>
              <a:t>Los “STAKEHOLDERS”, como aquellos actores fundamentales para</a:t>
            </a:r>
            <a:r>
              <a:rPr lang="es-PE" sz="1400" b="0" dirty="0">
                <a:latin typeface="Arial" panose="020B0604020202020204" pitchFamily="34" charset="0"/>
                <a:ea typeface="Arial" panose="020B0604020202020204" pitchFamily="34" charset="0"/>
              </a:rPr>
              <a:t> obtener un criterio de estandarización, concerniente a un proceso adecuado y monitoreado por parte de instituciones próximas al ciudadano, como: Las Municipalidades, Policía, Escuelas, Iglesias, debe entenderse que si un país pretende asignarse el rotulo de un “Estado Moderno” no debe obviar el fortalecer y priorizar las medidas sostenibles en el tiempo, es decir “Estructurales”, y una de ellas a consideración de la institucionalización de la Mediación en base a su campo de acción.</a:t>
            </a:r>
          </a:p>
          <a:p>
            <a:pPr algn="just">
              <a:lnSpc>
                <a:spcPct val="115000"/>
              </a:lnSpc>
              <a:spcAft>
                <a:spcPts val="800"/>
              </a:spcAft>
            </a:pPr>
            <a:endParaRPr lang="es-PE" sz="1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es-PE" sz="1800" b="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es-PE" sz="1800" b="0" kern="1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es-PE" sz="1800" b="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1238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463A-8FC5-E2C9-D107-94FBAA46A6D6}"/>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CFA1E4DF-D204-097D-2D52-1B9CEBA9C4A9}"/>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91A28B16-E501-749A-6F4F-40AB52A195B2}"/>
              </a:ext>
            </a:extLst>
          </p:cNvPr>
          <p:cNvSpPr txBox="1"/>
          <p:nvPr/>
        </p:nvSpPr>
        <p:spPr>
          <a:xfrm>
            <a:off x="-2" y="32827"/>
            <a:ext cx="12191999" cy="149043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3000" i="1" dirty="0">
                <a:solidFill>
                  <a:srgbClr val="E84E1B"/>
                </a:solidFill>
              </a:rPr>
              <a:t>LA CONTRIBUCION Y RETOS DE LA CULTURA DE PAZ MEDIANTE LA APLICACION DE MECANISMOS ALTERNATIVOS DE SOLUCION Y RESOLUCION DE CONFLICTOS</a:t>
            </a:r>
          </a:p>
        </p:txBody>
      </p:sp>
      <p:sp>
        <p:nvSpPr>
          <p:cNvPr id="4" name="TÍTULO">
            <a:extLst>
              <a:ext uri="{FF2B5EF4-FFF2-40B4-BE49-F238E27FC236}">
                <a16:creationId xmlns:a16="http://schemas.microsoft.com/office/drawing/2014/main" id="{61FD5538-B637-C16D-F736-1ECEDDA1F264}"/>
              </a:ext>
            </a:extLst>
          </p:cNvPr>
          <p:cNvSpPr txBox="1"/>
          <p:nvPr/>
        </p:nvSpPr>
        <p:spPr>
          <a:xfrm>
            <a:off x="90485" y="1523257"/>
            <a:ext cx="12011023" cy="631585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r>
              <a:rPr lang="es-MX" sz="1800" b="0" dirty="0">
                <a:latin typeface="Arial" panose="020B0604020202020204" pitchFamily="34" charset="0"/>
                <a:ea typeface="Cambria" panose="02040503050406030204" pitchFamily="18" charset="0"/>
                <a:cs typeface="Arial" panose="020B0604020202020204" pitchFamily="34" charset="0"/>
              </a:rPr>
              <a:t>L</a:t>
            </a:r>
            <a:r>
              <a:rPr lang="es-MX" sz="1800" b="0" dirty="0">
                <a:effectLst/>
                <a:latin typeface="Arial" panose="020B0604020202020204" pitchFamily="34" charset="0"/>
                <a:ea typeface="Cambria" panose="02040503050406030204" pitchFamily="18" charset="0"/>
                <a:cs typeface="Arial" panose="020B0604020202020204" pitchFamily="34" charset="0"/>
              </a:rPr>
              <a:t>a política y su dirección que se manifiesta en la gobernanza, a pesar de sus grandes esfuerzos en fortalecerla se demuestra incluso actualmente su languidez en la lucha por el poder, sumándose a ello, la reflexión de Bauza (2022), que citamos como segundo factor “El reparto del poder”, de aquí que podemos deducir el menoscabo consciente de un estado no</a:t>
            </a:r>
            <a:r>
              <a:rPr lang="es-MX" sz="1800" dirty="0">
                <a:effectLst/>
                <a:latin typeface="Arial" panose="020B0604020202020204" pitchFamily="34" charset="0"/>
                <a:ea typeface="Cambria" panose="02040503050406030204" pitchFamily="18" charset="0"/>
                <a:cs typeface="Arial" panose="020B0604020202020204" pitchFamily="34" charset="0"/>
              </a:rPr>
              <a:t> </a:t>
            </a:r>
            <a:r>
              <a:rPr lang="es-MX" sz="1800" b="0" dirty="0">
                <a:effectLst/>
                <a:latin typeface="Arial" panose="020B0604020202020204" pitchFamily="34" charset="0"/>
                <a:ea typeface="Cambria" panose="02040503050406030204" pitchFamily="18" charset="0"/>
                <a:cs typeface="Arial" panose="020B0604020202020204" pitchFamily="34" charset="0"/>
              </a:rPr>
              <a:t>solo moderno sino comprometido en que los efectos de no avizorar sistémicamente, así como integral los conflictos, de aquí un primer reto y aporte es el acercamiento del Estado con su Nación.</a:t>
            </a:r>
          </a:p>
          <a:p>
            <a:pPr defTabSz="457200">
              <a:defRPr sz="3733">
                <a:solidFill>
                  <a:srgbClr val="000000"/>
                </a:solidFill>
                <a:latin typeface="Arial"/>
                <a:ea typeface="Arial"/>
                <a:cs typeface="Arial"/>
                <a:sym typeface="Arial"/>
              </a:defRPr>
            </a:pPr>
            <a:endParaRPr lang="es-MX" sz="1800" b="0" dirty="0">
              <a:latin typeface="Arial" panose="020B0604020202020204" pitchFamily="34" charset="0"/>
              <a:ea typeface="Cambria" panose="02040503050406030204" pitchFamily="18" charset="0"/>
              <a:cs typeface="Arial" panose="020B0604020202020204" pitchFamily="34" charset="0"/>
            </a:endParaRPr>
          </a:p>
          <a:p>
            <a:pPr defTabSz="457200">
              <a:defRPr sz="3733">
                <a:solidFill>
                  <a:srgbClr val="000000"/>
                </a:solidFill>
                <a:latin typeface="Arial"/>
                <a:ea typeface="Arial"/>
                <a:cs typeface="Arial"/>
                <a:sym typeface="Arial"/>
              </a:defRPr>
            </a:pPr>
            <a:r>
              <a:rPr lang="es-MX" sz="1800" b="0" kern="0" dirty="0">
                <a:latin typeface="Arial" panose="020B0604020202020204" pitchFamily="34" charset="0"/>
                <a:ea typeface="Calibri" panose="020F0502020204030204" pitchFamily="34" charset="0"/>
              </a:rPr>
              <a:t>El segundo aporte es la identificación continua e inmediata de los</a:t>
            </a:r>
            <a:r>
              <a:rPr lang="es-MX" sz="1800" b="0" kern="0" dirty="0">
                <a:effectLst/>
                <a:latin typeface="Arial" panose="020B0604020202020204" pitchFamily="34" charset="0"/>
                <a:ea typeface="Calibri" panose="020F0502020204030204" pitchFamily="34" charset="0"/>
              </a:rPr>
              <a:t> conflictos que se modifican progresando con distintas características, asimismo su crecimiento por los distintos factores entre ellos el sistema de creencias de valores y la relación inciden en una proximidad en las fricciones, incluso produciendo una potencial colisión, de aquí que adelantarse a probables contingencias determinan una herramienta poderosa en el entendimiento a nivel social.</a:t>
            </a:r>
          </a:p>
          <a:p>
            <a:pPr defTabSz="457200">
              <a:defRPr sz="3733">
                <a:solidFill>
                  <a:srgbClr val="000000"/>
                </a:solidFill>
                <a:latin typeface="Arial"/>
                <a:ea typeface="Arial"/>
                <a:cs typeface="Arial"/>
                <a:sym typeface="Arial"/>
              </a:defRPr>
            </a:pPr>
            <a:endParaRPr lang="es-MX" sz="1800" b="0" kern="0" dirty="0">
              <a:latin typeface="Arial" panose="020B0604020202020204" pitchFamily="34" charset="0"/>
              <a:ea typeface="Calibri" panose="020F0502020204030204" pitchFamily="34" charset="0"/>
            </a:endParaRPr>
          </a:p>
          <a:p>
            <a:pPr algn="just">
              <a:lnSpc>
                <a:spcPct val="115000"/>
              </a:lnSpc>
              <a:spcAft>
                <a:spcPts val="800"/>
              </a:spcAft>
            </a:pPr>
            <a:r>
              <a:rPr lang="es-MX" sz="1800" b="0" kern="0" dirty="0">
                <a:effectLst/>
                <a:latin typeface="Arial" panose="020B0604020202020204" pitchFamily="34" charset="0"/>
                <a:ea typeface="Calibri" panose="020F0502020204030204" pitchFamily="34" charset="0"/>
              </a:rPr>
              <a:t>El tercer aporte fortalecer el </a:t>
            </a:r>
            <a:r>
              <a:rPr lang="es-MX" sz="1800" b="0" kern="0" dirty="0">
                <a:effectLst/>
                <a:latin typeface="Arial" panose="020B0604020202020204" pitchFamily="34" charset="0"/>
                <a:ea typeface="Calibri" panose="020F0502020204030204" pitchFamily="34" charset="0"/>
                <a:cs typeface="Arial" panose="020B0604020202020204" pitchFamily="34" charset="0"/>
              </a:rPr>
              <a:t>crédito social y si la misma es encarnizada en la mediación, es decir confluyendo y se armonizándose para la transferencia o los atributos de la búsqueda del reconocimiento hacia el otro impulsa un análisis concienzudo de los conflictos justamente desde una perspectiva de una oportunidad, pero sobre todo de un aprendizaje diario, por consiguiente, la mediación no solo aspira a consolidarse como solamente una promesa, más bien la iniciativa de visibilizar como una herramienta directa, más allá de intensificar o promover su autonomía o especialidad su función principal es la de generar un soporte en las diferentes áreas de intervención, obteniendo técnicas comunicacionales, de negociación y procedimentales propias.</a:t>
            </a:r>
            <a:endParaRPr lang="es-PE" sz="1800" b="0" kern="100" dirty="0">
              <a:effectLst/>
              <a:latin typeface="Arial" panose="020B0604020202020204" pitchFamily="34" charset="0"/>
              <a:ea typeface="Calibri" panose="020F0502020204030204" pitchFamily="34" charset="0"/>
              <a:cs typeface="Arial" panose="020B0604020202020204" pitchFamily="34" charset="0"/>
            </a:endParaRPr>
          </a:p>
          <a:p>
            <a:pPr defTabSz="457200">
              <a:defRPr sz="3733">
                <a:solidFill>
                  <a:srgbClr val="000000"/>
                </a:solidFill>
                <a:latin typeface="Arial"/>
                <a:ea typeface="Arial"/>
                <a:cs typeface="Arial"/>
                <a:sym typeface="Arial"/>
              </a:defRPr>
            </a:pPr>
            <a:endParaRPr lang="es-MX" sz="1800" b="0" kern="0" dirty="0">
              <a:effectLst/>
              <a:latin typeface="Arial" panose="020B0604020202020204" pitchFamily="34" charset="0"/>
              <a:ea typeface="Calibri" panose="020F0502020204030204" pitchFamily="34" charset="0"/>
            </a:endParaRPr>
          </a:p>
          <a:p>
            <a:pPr defTabSz="457200">
              <a:defRPr sz="3733">
                <a:solidFill>
                  <a:srgbClr val="000000"/>
                </a:solidFill>
                <a:latin typeface="Arial"/>
                <a:ea typeface="Arial"/>
                <a:cs typeface="Arial"/>
                <a:sym typeface="Arial"/>
              </a:defRPr>
            </a:pPr>
            <a:endParaRPr lang="es-MX" sz="1800" b="0" dirty="0">
              <a:effectLst/>
              <a:latin typeface="Arial" panose="020B0604020202020204" pitchFamily="34" charset="0"/>
              <a:ea typeface="Cambria" panose="02040503050406030204" pitchFamily="18" charset="0"/>
              <a:cs typeface="Arial" panose="020B0604020202020204" pitchFamily="34" charset="0"/>
            </a:endParaRPr>
          </a:p>
          <a:p>
            <a:pPr defTabSz="457200">
              <a:defRPr sz="3733">
                <a:solidFill>
                  <a:srgbClr val="000000"/>
                </a:solidFill>
                <a:latin typeface="Arial"/>
                <a:ea typeface="Arial"/>
                <a:cs typeface="Arial"/>
                <a:sym typeface="Arial"/>
              </a:defRPr>
            </a:pPr>
            <a:r>
              <a:rPr lang="es-MX" sz="1800" b="0" dirty="0">
                <a:effectLst/>
                <a:latin typeface="Arial" panose="020B0604020202020204" pitchFamily="34" charset="0"/>
                <a:ea typeface="Cambria" panose="02040503050406030204" pitchFamily="18" charset="0"/>
                <a:cs typeface="Arial" panose="020B0604020202020204" pitchFamily="34" charset="0"/>
              </a:rPr>
              <a:t> </a:t>
            </a:r>
            <a:endParaRPr lang="pt-PT" sz="18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0128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8431D-96D8-D45F-1FFA-BF4BF5936750}"/>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08B2D76C-8473-E82D-AE93-840D30DEA843}"/>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3" name="TÍTULO">
            <a:extLst>
              <a:ext uri="{FF2B5EF4-FFF2-40B4-BE49-F238E27FC236}">
                <a16:creationId xmlns:a16="http://schemas.microsoft.com/office/drawing/2014/main" id="{5968B914-9103-A6C1-E8C3-B1D66ACEDBCB}"/>
              </a:ext>
            </a:extLst>
          </p:cNvPr>
          <p:cNvSpPr txBox="1"/>
          <p:nvPr/>
        </p:nvSpPr>
        <p:spPr>
          <a:xfrm>
            <a:off x="2018264" y="1034643"/>
            <a:ext cx="8426919" cy="5671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algn="ctr"/>
            <a:r>
              <a:rPr lang="pt-PT" sz="3000" i="1" dirty="0">
                <a:solidFill>
                  <a:srgbClr val="E84E1B"/>
                </a:solidFill>
              </a:rPr>
              <a:t>CONCLUSIONES</a:t>
            </a:r>
          </a:p>
        </p:txBody>
      </p:sp>
      <p:sp>
        <p:nvSpPr>
          <p:cNvPr id="4" name="TÍTULO">
            <a:extLst>
              <a:ext uri="{FF2B5EF4-FFF2-40B4-BE49-F238E27FC236}">
                <a16:creationId xmlns:a16="http://schemas.microsoft.com/office/drawing/2014/main" id="{64DFAF0D-DA7A-CE02-1512-C42FDFF39161}"/>
              </a:ext>
            </a:extLst>
          </p:cNvPr>
          <p:cNvSpPr txBox="1"/>
          <p:nvPr/>
        </p:nvSpPr>
        <p:spPr>
          <a:xfrm>
            <a:off x="968136" y="2099118"/>
            <a:ext cx="10527177" cy="32087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pt-PT" sz="1400" b="0" dirty="0">
              <a:solidFill>
                <a:schemeClr val="tx1"/>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3E87ECBE-2271-22CD-673B-AE7CFBBAB27F}"/>
              </a:ext>
            </a:extLst>
          </p:cNvPr>
          <p:cNvSpPr txBox="1"/>
          <p:nvPr/>
        </p:nvSpPr>
        <p:spPr>
          <a:xfrm>
            <a:off x="0" y="2099118"/>
            <a:ext cx="12087226" cy="6740307"/>
          </a:xfrm>
          <a:prstGeom prst="rect">
            <a:avLst/>
          </a:prstGeom>
          <a:noFill/>
        </p:spPr>
        <p:txBody>
          <a:bodyPr wrap="square">
            <a:spAutoFit/>
          </a:bodyPr>
          <a:lstStyle/>
          <a:p>
            <a:pPr marL="342900" indent="-342900">
              <a:buAutoNum type="arabicParenR"/>
            </a:pPr>
            <a:r>
              <a:rPr lang="es-MX" sz="1800" dirty="0">
                <a:solidFill>
                  <a:schemeClr val="bg1"/>
                </a:solidFill>
                <a:effectLst/>
                <a:latin typeface="Arial" panose="020B0604020202020204" pitchFamily="34" charset="0"/>
                <a:ea typeface="Calibri" panose="020F0502020204030204" pitchFamily="34" charset="0"/>
              </a:rPr>
              <a:t>La cultura de paz y los propios MARC´S y MARC´S como respuesta ante el conflicto, son aquellas herramientas que consolidaran y orientaran la sostenibilidad en el tiempo referente a una política de Estado y </a:t>
            </a:r>
            <a:r>
              <a:rPr lang="es-MX" dirty="0">
                <a:solidFill>
                  <a:schemeClr val="bg1"/>
                </a:solidFill>
                <a:latin typeface="Arial" panose="020B0604020202020204" pitchFamily="34" charset="0"/>
                <a:ea typeface="Calibri" panose="020F0502020204030204" pitchFamily="34" charset="0"/>
              </a:rPr>
              <a:t>P</a:t>
            </a:r>
            <a:r>
              <a:rPr lang="es-MX" sz="1800" dirty="0">
                <a:solidFill>
                  <a:schemeClr val="bg1"/>
                </a:solidFill>
                <a:effectLst/>
                <a:latin typeface="Arial" panose="020B0604020202020204" pitchFamily="34" charset="0"/>
                <a:ea typeface="Calibri" panose="020F0502020204030204" pitchFamily="34" charset="0"/>
              </a:rPr>
              <a:t>ublica de calidad y efectiva en un sector tan sensible como </a:t>
            </a:r>
            <a:r>
              <a:rPr lang="es-MX" dirty="0">
                <a:solidFill>
                  <a:schemeClr val="bg1"/>
                </a:solidFill>
                <a:latin typeface="Arial" panose="020B0604020202020204" pitchFamily="34" charset="0"/>
                <a:ea typeface="Calibri" panose="020F0502020204030204" pitchFamily="34" charset="0"/>
              </a:rPr>
              <a:t>son los conflictos</a:t>
            </a:r>
            <a:r>
              <a:rPr lang="es-MX" sz="1800" dirty="0">
                <a:solidFill>
                  <a:schemeClr val="bg1"/>
                </a:solidFill>
                <a:effectLst/>
                <a:latin typeface="Arial" panose="020B0604020202020204" pitchFamily="34" charset="0"/>
                <a:ea typeface="Calibri" panose="020F0502020204030204" pitchFamily="34" charset="0"/>
              </a:rPr>
              <a:t>.</a:t>
            </a:r>
          </a:p>
          <a:p>
            <a:endParaRPr lang="es-MX" sz="1800" dirty="0">
              <a:solidFill>
                <a:schemeClr val="bg1"/>
              </a:solidFill>
              <a:effectLst/>
              <a:latin typeface="Arial" panose="020B0604020202020204" pitchFamily="34" charset="0"/>
              <a:ea typeface="Calibri" panose="020F0502020204030204" pitchFamily="34" charset="0"/>
            </a:endParaRPr>
          </a:p>
          <a:p>
            <a:pPr marL="342900" indent="-342900">
              <a:buAutoNum type="arabicParenR" startAt="2"/>
            </a:pPr>
            <a:r>
              <a:rPr lang="es-PE" sz="1800" dirty="0">
                <a:solidFill>
                  <a:schemeClr val="bg1"/>
                </a:solidFill>
                <a:effectLst/>
                <a:latin typeface="Arial" panose="020B0604020202020204" pitchFamily="34" charset="0"/>
                <a:ea typeface="Calibri" panose="020F0502020204030204" pitchFamily="34" charset="0"/>
              </a:rPr>
              <a:t>El Estado debe empoderar la participación del Mediador, debido a que iniciara el proceso de un cambio real, no solo por su oficialización, institucionalizándose en el propio sector, donde prevalecerá las capacidades y potencializara las habilidades de los mismos operadores, por dicha razón </a:t>
            </a:r>
            <a:r>
              <a:rPr lang="es-MX" sz="1800" kern="0" dirty="0">
                <a:solidFill>
                  <a:schemeClr val="bg1"/>
                </a:solidFill>
                <a:effectLst/>
                <a:latin typeface="Arial" panose="020B0604020202020204" pitchFamily="34" charset="0"/>
                <a:ea typeface="Calibri" panose="020F0502020204030204" pitchFamily="34" charset="0"/>
              </a:rPr>
              <a:t>no proponemos el paternalismo estatal en este sector, pero si la consigna es postular a nivel normativo la protección de la dignidad humana no solo entendiéndose, como el respeto de poseer la categoría de ser humano, mas bien la concerniente a otorgar bases mínimas para la mejora de una debida calidad de vida, respecto a un entendimiento y reducción de conflictos, siendo definitivamente también responsable.</a:t>
            </a:r>
          </a:p>
          <a:p>
            <a:pPr marL="342900" indent="-342900">
              <a:buAutoNum type="arabicParenR" startAt="2"/>
            </a:pPr>
            <a:endParaRPr lang="es-MX" sz="1800" kern="0" dirty="0">
              <a:solidFill>
                <a:schemeClr val="bg1"/>
              </a:solidFill>
              <a:effectLst/>
              <a:latin typeface="Arial" panose="020B0604020202020204" pitchFamily="34" charset="0"/>
              <a:ea typeface="Calibri" panose="020F0502020204030204" pitchFamily="34" charset="0"/>
            </a:endParaRPr>
          </a:p>
          <a:p>
            <a:pPr marL="342900" indent="-342900">
              <a:buAutoNum type="arabicParenR" startAt="2"/>
            </a:pPr>
            <a:r>
              <a:rPr lang="es-PE" sz="1800" dirty="0">
                <a:solidFill>
                  <a:schemeClr val="bg1"/>
                </a:solidFill>
                <a:effectLst/>
                <a:latin typeface="Arial" panose="020B0604020202020204" pitchFamily="34" charset="0"/>
                <a:ea typeface="Calibri" panose="020F0502020204030204" pitchFamily="34" charset="0"/>
              </a:rPr>
              <a:t>Un país no es más desarrollado por la tecnología, educación, marcas o la optimización en la productividad, sino cuales son las medidas adecuadas en resolver sus conflictos, por dicha razón el derecho a la paz, entendido como un derecho humano, plasmados en los MASC’S y los MARC’S pueden ser el camino para el mejor entendimiento de una nación y de los seres humanos.</a:t>
            </a:r>
            <a:endParaRPr lang="es-MX" sz="1800" dirty="0">
              <a:solidFill>
                <a:schemeClr val="bg1"/>
              </a:solidFill>
              <a:effectLst/>
              <a:latin typeface="Arial" panose="020B0604020202020204" pitchFamily="34" charset="0"/>
              <a:ea typeface="Calibri" panose="020F0502020204030204" pitchFamily="34" charset="0"/>
            </a:endParaRPr>
          </a:p>
          <a:p>
            <a:pPr marL="342900" indent="-342900">
              <a:buAutoNum type="arabicParenR" startAt="2"/>
            </a:pPr>
            <a:endParaRPr lang="es-MX" dirty="0">
              <a:latin typeface="Arial" panose="020B0604020202020204" pitchFamily="34" charset="0"/>
              <a:ea typeface="Calibri" panose="020F0502020204030204" pitchFamily="34" charset="0"/>
            </a:endParaRPr>
          </a:p>
          <a:p>
            <a:endParaRPr lang="es-MX" sz="1800" dirty="0">
              <a:effectLst/>
              <a:latin typeface="Arial" panose="020B0604020202020204" pitchFamily="34" charset="0"/>
              <a:ea typeface="Calibri" panose="020F0502020204030204" pitchFamily="34" charset="0"/>
            </a:endParaRPr>
          </a:p>
          <a:p>
            <a:endParaRPr lang="es-PE" sz="1800" dirty="0">
              <a:effectLst/>
              <a:latin typeface="Arial" panose="020B0604020202020204" pitchFamily="34" charset="0"/>
              <a:ea typeface="Calibri" panose="020F0502020204030204" pitchFamily="34" charset="0"/>
            </a:endParaRPr>
          </a:p>
          <a:p>
            <a:endParaRPr lang="es-PE" dirty="0">
              <a:latin typeface="Arial" panose="020B0604020202020204" pitchFamily="34" charset="0"/>
              <a:ea typeface="Calibri" panose="020F0502020204030204" pitchFamily="34" charset="0"/>
            </a:endParaRPr>
          </a:p>
          <a:p>
            <a:pPr marL="342900" indent="-342900">
              <a:buAutoNum type="arabicParenR" startAt="2"/>
            </a:pPr>
            <a:endParaRPr lang="es-PE" sz="1800" dirty="0">
              <a:effectLst/>
              <a:latin typeface="Arial" panose="020B0604020202020204" pitchFamily="34" charset="0"/>
              <a:ea typeface="Calibri" panose="020F0502020204030204" pitchFamily="34" charset="0"/>
            </a:endParaRPr>
          </a:p>
          <a:p>
            <a:endParaRPr lang="es-PE" dirty="0">
              <a:latin typeface="Arial" panose="020B0604020202020204" pitchFamily="34" charset="0"/>
              <a:ea typeface="Calibri" panose="020F0502020204030204" pitchFamily="34" charset="0"/>
            </a:endParaRPr>
          </a:p>
          <a:p>
            <a:endParaRPr lang="es-PE" sz="1800" dirty="0">
              <a:effectLst/>
              <a:latin typeface="Arial" panose="020B0604020202020204" pitchFamily="34" charset="0"/>
              <a:ea typeface="Calibri" panose="020F0502020204030204" pitchFamily="34" charset="0"/>
            </a:endParaRPr>
          </a:p>
          <a:p>
            <a:pPr marL="342900" indent="-342900">
              <a:buAutoNum type="arabicParenR"/>
            </a:pPr>
            <a:endParaRPr lang="es-PE" dirty="0"/>
          </a:p>
        </p:txBody>
      </p:sp>
    </p:spTree>
    <p:extLst>
      <p:ext uri="{BB962C8B-B14F-4D97-AF65-F5344CB8AC3E}">
        <p14:creationId xmlns:p14="http://schemas.microsoft.com/office/powerpoint/2010/main" val="4162561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AB1EF-A82D-34E6-7695-58B19C49F5D0}"/>
            </a:ext>
          </a:extLst>
        </p:cNvPr>
        <p:cNvGrpSpPr/>
        <p:nvPr/>
      </p:nvGrpSpPr>
      <p:grpSpPr>
        <a:xfrm>
          <a:off x="0" y="0"/>
          <a:ext cx="0" cy="0"/>
          <a:chOff x="0" y="0"/>
          <a:chExt cx="0" cy="0"/>
        </a:xfrm>
      </p:grpSpPr>
      <p:pic>
        <p:nvPicPr>
          <p:cNvPr id="2" name="Imagem 1" descr="Uma imagem com Saturação de cores&#10;&#10;Descrição gerada automaticamente">
            <a:extLst>
              <a:ext uri="{FF2B5EF4-FFF2-40B4-BE49-F238E27FC236}">
                <a16:creationId xmlns:a16="http://schemas.microsoft.com/office/drawing/2014/main" id="{3C4CEA43-5011-99FE-3573-007C20216FF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0437" t="34361" r="12763" b="40349"/>
          <a:stretch/>
        </p:blipFill>
        <p:spPr>
          <a:xfrm>
            <a:off x="1" y="2917371"/>
            <a:ext cx="12192000" cy="3940630"/>
          </a:xfrm>
          <a:prstGeom prst="rect">
            <a:avLst/>
          </a:prstGeom>
        </p:spPr>
      </p:pic>
      <p:sp>
        <p:nvSpPr>
          <p:cNvPr id="4" name="TÍTULO">
            <a:extLst>
              <a:ext uri="{FF2B5EF4-FFF2-40B4-BE49-F238E27FC236}">
                <a16:creationId xmlns:a16="http://schemas.microsoft.com/office/drawing/2014/main" id="{490C564F-2AD8-F8A2-52F7-6EEB8528B182}"/>
              </a:ext>
            </a:extLst>
          </p:cNvPr>
          <p:cNvSpPr txBox="1"/>
          <p:nvPr/>
        </p:nvSpPr>
        <p:spPr>
          <a:xfrm>
            <a:off x="968136" y="2099118"/>
            <a:ext cx="10527177" cy="32087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2208" tIns="52208" rIns="52208" bIns="52208" anchor="ctr">
            <a:spAutoFit/>
          </a:bodyPr>
          <a:lstStyle>
            <a:lvl1pPr defTabSz="457200">
              <a:defRPr sz="7000" b="1">
                <a:solidFill>
                  <a:srgbClr val="000000"/>
                </a:solidFill>
                <a:latin typeface="Arial"/>
                <a:ea typeface="Arial"/>
                <a:cs typeface="Arial"/>
                <a:sym typeface="Arial"/>
              </a:defRPr>
            </a:lvl1pPr>
          </a:lstStyle>
          <a:p>
            <a:pPr defTabSz="457200">
              <a:defRPr sz="3733">
                <a:solidFill>
                  <a:srgbClr val="000000"/>
                </a:solidFill>
                <a:latin typeface="Arial"/>
                <a:ea typeface="Arial"/>
                <a:cs typeface="Arial"/>
                <a:sym typeface="Arial"/>
              </a:defRPr>
            </a:pPr>
            <a:endParaRPr lang="pt-PT" sz="1400" b="0" dirty="0">
              <a:solidFill>
                <a:schemeClr val="tx1"/>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87B586E-12AB-C92C-985F-F0A3C42493ED}"/>
              </a:ext>
            </a:extLst>
          </p:cNvPr>
          <p:cNvSpPr txBox="1"/>
          <p:nvPr/>
        </p:nvSpPr>
        <p:spPr>
          <a:xfrm>
            <a:off x="0" y="3318025"/>
            <a:ext cx="12087226" cy="1641155"/>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
                <a:srgbClr val="415588"/>
              </a:buClr>
              <a:buSzPct val="100000"/>
              <a:buFont typeface="Arial" panose="020B0604020202020204" pitchFamily="34" charset="0"/>
              <a:buNone/>
              <a:tabLst/>
              <a:defRPr/>
            </a:pPr>
            <a:r>
              <a:rPr kumimoji="0" lang="es-PE" sz="4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s-PE" sz="4800" b="1" i="0" u="none" strike="noStrike" kern="1200" cap="none" spc="0" normalizeH="0" baseline="0" noProof="0" dirty="0">
                <a:ln>
                  <a:noFill/>
                </a:ln>
                <a:solidFill>
                  <a:prstClr val="black"/>
                </a:solidFill>
                <a:effectLst/>
                <a:uLnTx/>
                <a:uFillTx/>
                <a:latin typeface="Century Gothic" panose="020B0502020202020204"/>
                <a:ea typeface="+mn-ea"/>
                <a:cs typeface="+mn-cs"/>
              </a:rPr>
              <a:t>GRACIAS</a:t>
            </a:r>
          </a:p>
          <a:p>
            <a:pPr marL="0" marR="0" lvl="0" indent="0" algn="l" defTabSz="914400" rtl="0" eaLnBrk="1" fontAlgn="auto" latinLnBrk="0" hangingPunct="1">
              <a:lnSpc>
                <a:spcPct val="120000"/>
              </a:lnSpc>
              <a:spcBef>
                <a:spcPts val="1000"/>
              </a:spcBef>
              <a:spcAft>
                <a:spcPts val="0"/>
              </a:spcAft>
              <a:buClr>
                <a:srgbClr val="415588"/>
              </a:buClr>
              <a:buSzPct val="100000"/>
              <a:buFont typeface="Arial" panose="020B0604020202020204" pitchFamily="34" charset="0"/>
              <a:buNone/>
              <a:tabLst/>
              <a:defRPr/>
            </a:pPr>
            <a:r>
              <a:rPr kumimoji="0" lang="es-PE" sz="3200" b="1" i="0" u="none" strike="noStrike" kern="1200" cap="none" spc="0" normalizeH="0" baseline="0" noProof="0">
                <a:ln>
                  <a:noFill/>
                </a:ln>
                <a:solidFill>
                  <a:prstClr val="black"/>
                </a:solidFill>
                <a:effectLst/>
                <a:uLnTx/>
                <a:uFillTx/>
                <a:latin typeface="Century Gothic" panose="020B0502020202020204"/>
                <a:ea typeface="+mn-ea"/>
                <a:cs typeface="+mn-cs"/>
              </a:rPr>
              <a:t>                            marco</a:t>
            </a:r>
            <a:r>
              <a:rPr kumimoji="0" lang="es-PE" sz="3200" b="1" i="0" u="none" strike="noStrike" kern="1200" cap="none" spc="0" normalizeH="0" baseline="0" noProof="0" dirty="0">
                <a:ln>
                  <a:noFill/>
                </a:ln>
                <a:solidFill>
                  <a:prstClr val="black"/>
                </a:solidFill>
                <a:effectLst/>
                <a:uLnTx/>
                <a:uFillTx/>
                <a:latin typeface="Century Gothic" panose="020B0502020202020204"/>
                <a:ea typeface="+mn-ea"/>
                <a:cs typeface="+mn-cs"/>
              </a:rPr>
              <a:t>.gastelomd3@gmail.com</a:t>
            </a:r>
            <a:endParaRPr kumimoji="0" lang="es-E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04070020"/>
      </p:ext>
    </p:extLst>
  </p:cSld>
  <p:clrMapOvr>
    <a:masterClrMapping/>
  </p:clrMapOvr>
</p:sld>
</file>

<file path=ppt/theme/theme1.xml><?xml version="1.0" encoding="utf-8"?>
<a:theme xmlns:a="http://schemas.openxmlformats.org/drawingml/2006/main" name="Paquete">
  <a:themeElements>
    <a:clrScheme name="Paquete">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Paquete</Template>
  <TotalTime>61</TotalTime>
  <Words>2690</Words>
  <Application>Microsoft Office PowerPoint</Application>
  <PresentationFormat>Panorámica</PresentationFormat>
  <Paragraphs>88</Paragraphs>
  <Slides>12</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Arial</vt:lpstr>
      <vt:lpstr>Calibri</vt:lpstr>
      <vt:lpstr>Cambria</vt:lpstr>
      <vt:lpstr>Century Gothic</vt:lpstr>
      <vt:lpstr>Comic Sans MS</vt:lpstr>
      <vt:lpstr>Gill Sans MT</vt:lpstr>
      <vt:lpstr>Times New Roman</vt:lpstr>
      <vt:lpstr>Paquete</vt:lpstr>
      <vt:lpstr>“POLÍTICAS DE ESTADO Y PÚBLICAS APLICADAS A LA CULTURA DE PAZ: LA IMPLEMENTACIÓN DE LAS ESPECIALIDADES EN LOS MECANISMOS ALTERNATIVOS DE SOLUCIÓN Y RESOLUCIÓN DE CONFLICTOS EN EL CONTEXTO LATINOAMERICANO".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marco antonio</dc:creator>
  <cp:lastModifiedBy>marco antonio</cp:lastModifiedBy>
  <cp:revision>18</cp:revision>
  <dcterms:created xsi:type="dcterms:W3CDTF">2025-11-19T18:57:33Z</dcterms:created>
  <dcterms:modified xsi:type="dcterms:W3CDTF">2025-11-19T19:59:02Z</dcterms:modified>
</cp:coreProperties>
</file>