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A075D4-D663-4FD7-B791-0540905863F3}" v="213" dt="2025-11-19T20:00:41.2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>
        <p:scale>
          <a:sx n="70" d="100"/>
          <a:sy n="70" d="100"/>
        </p:scale>
        <p:origin x="141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an Manuel Lobo Niembro" userId="af3007051730b5b2" providerId="LiveId" clId="{B004B4B3-67D2-4A47-BDA7-EF3511893162}"/>
    <pc:docChg chg="custSel addSld delSld modSld">
      <pc:chgData name="Juan Manuel Lobo Niembro" userId="af3007051730b5b2" providerId="LiveId" clId="{B004B4B3-67D2-4A47-BDA7-EF3511893162}" dt="2025-11-19T20:01:24.760" v="371" actId="404"/>
      <pc:docMkLst>
        <pc:docMk/>
      </pc:docMkLst>
      <pc:sldChg chg="modSp mod">
        <pc:chgData name="Juan Manuel Lobo Niembro" userId="af3007051730b5b2" providerId="LiveId" clId="{B004B4B3-67D2-4A47-BDA7-EF3511893162}" dt="2025-11-19T20:01:24.760" v="371" actId="404"/>
        <pc:sldMkLst>
          <pc:docMk/>
          <pc:sldMk cId="4070273307" sldId="256"/>
        </pc:sldMkLst>
        <pc:spChg chg="mod">
          <ac:chgData name="Juan Manuel Lobo Niembro" userId="af3007051730b5b2" providerId="LiveId" clId="{B004B4B3-67D2-4A47-BDA7-EF3511893162}" dt="2025-11-19T20:01:24.760" v="371" actId="404"/>
          <ac:spMkLst>
            <pc:docMk/>
            <pc:sldMk cId="4070273307" sldId="256"/>
            <ac:spMk id="3" creationId="{57CD8380-850F-4673-1C90-C8F33884438A}"/>
          </ac:spMkLst>
        </pc:spChg>
      </pc:sldChg>
      <pc:sldChg chg="modSp">
        <pc:chgData name="Juan Manuel Lobo Niembro" userId="af3007051730b5b2" providerId="LiveId" clId="{B004B4B3-67D2-4A47-BDA7-EF3511893162}" dt="2025-11-19T19:54:40.181" v="198" actId="20577"/>
        <pc:sldMkLst>
          <pc:docMk/>
          <pc:sldMk cId="3087907936" sldId="258"/>
        </pc:sldMkLst>
        <pc:spChg chg="mod">
          <ac:chgData name="Juan Manuel Lobo Niembro" userId="af3007051730b5b2" providerId="LiveId" clId="{B004B4B3-67D2-4A47-BDA7-EF3511893162}" dt="2025-11-19T19:54:40.181" v="198" actId="20577"/>
          <ac:spMkLst>
            <pc:docMk/>
            <pc:sldMk cId="3087907936" sldId="258"/>
            <ac:spMk id="3" creationId="{923B5628-8F4C-1102-A74C-D52FE2016321}"/>
          </ac:spMkLst>
        </pc:spChg>
      </pc:sldChg>
      <pc:sldChg chg="modSp mod modAnim">
        <pc:chgData name="Juan Manuel Lobo Niembro" userId="af3007051730b5b2" providerId="LiveId" clId="{B004B4B3-67D2-4A47-BDA7-EF3511893162}" dt="2025-11-19T20:00:41.251" v="357" actId="20577"/>
        <pc:sldMkLst>
          <pc:docMk/>
          <pc:sldMk cId="331609681" sldId="259"/>
        </pc:sldMkLst>
        <pc:spChg chg="mod">
          <ac:chgData name="Juan Manuel Lobo Niembro" userId="af3007051730b5b2" providerId="LiveId" clId="{B004B4B3-67D2-4A47-BDA7-EF3511893162}" dt="2025-11-19T20:00:41.251" v="357" actId="20577"/>
          <ac:spMkLst>
            <pc:docMk/>
            <pc:sldMk cId="331609681" sldId="259"/>
            <ac:spMk id="3" creationId="{40C4BE28-4DF4-C145-8C2F-F01A1F6F2BAC}"/>
          </ac:spMkLst>
        </pc:spChg>
      </pc:sldChg>
      <pc:sldChg chg="modSp mod modAnim">
        <pc:chgData name="Juan Manuel Lobo Niembro" userId="af3007051730b5b2" providerId="LiveId" clId="{B004B4B3-67D2-4A47-BDA7-EF3511893162}" dt="2025-11-19T19:59:04.116" v="291" actId="20577"/>
        <pc:sldMkLst>
          <pc:docMk/>
          <pc:sldMk cId="3334828829" sldId="260"/>
        </pc:sldMkLst>
        <pc:spChg chg="mod">
          <ac:chgData name="Juan Manuel Lobo Niembro" userId="af3007051730b5b2" providerId="LiveId" clId="{B004B4B3-67D2-4A47-BDA7-EF3511893162}" dt="2025-11-19T19:59:04.116" v="291" actId="20577"/>
          <ac:spMkLst>
            <pc:docMk/>
            <pc:sldMk cId="3334828829" sldId="260"/>
            <ac:spMk id="3" creationId="{8984EE4B-DCEC-C26B-7037-E03FE9306A7C}"/>
          </ac:spMkLst>
        </pc:spChg>
      </pc:sldChg>
      <pc:sldChg chg="add del">
        <pc:chgData name="Juan Manuel Lobo Niembro" userId="af3007051730b5b2" providerId="LiveId" clId="{B004B4B3-67D2-4A47-BDA7-EF3511893162}" dt="2025-11-19T19:42:36.180" v="1"/>
        <pc:sldMkLst>
          <pc:docMk/>
          <pc:sldMk cId="1006893795" sldId="262"/>
        </pc:sldMkLst>
      </pc:sldChg>
      <pc:sldChg chg="modSp new mod">
        <pc:chgData name="Juan Manuel Lobo Niembro" userId="af3007051730b5b2" providerId="LiveId" clId="{B004B4B3-67D2-4A47-BDA7-EF3511893162}" dt="2025-11-19T19:45:09.913" v="143" actId="27636"/>
        <pc:sldMkLst>
          <pc:docMk/>
          <pc:sldMk cId="1621356786" sldId="262"/>
        </pc:sldMkLst>
        <pc:spChg chg="mod">
          <ac:chgData name="Juan Manuel Lobo Niembro" userId="af3007051730b5b2" providerId="LiveId" clId="{B004B4B3-67D2-4A47-BDA7-EF3511893162}" dt="2025-11-19T19:45:09.913" v="143" actId="27636"/>
          <ac:spMkLst>
            <pc:docMk/>
            <pc:sldMk cId="1621356786" sldId="262"/>
            <ac:spMk id="2" creationId="{8129C36B-3D5F-180A-1EBC-53120690392D}"/>
          </ac:spMkLst>
        </pc:spChg>
        <pc:spChg chg="mod">
          <ac:chgData name="Juan Manuel Lobo Niembro" userId="af3007051730b5b2" providerId="LiveId" clId="{B004B4B3-67D2-4A47-BDA7-EF3511893162}" dt="2025-11-19T19:44:48.894" v="135" actId="403"/>
          <ac:spMkLst>
            <pc:docMk/>
            <pc:sldMk cId="1621356786" sldId="262"/>
            <ac:spMk id="3" creationId="{5AE386B7-5DD5-A49E-21B1-CCECFEC7D919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31FDE-51C3-4846-A133-4333F264F330}" type="datetimeFigureOut">
              <a:rPr lang="es-MX" smtClean="0"/>
              <a:t>19/11/2025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D5ABD-9197-4859-B761-10B2F1ED08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58264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31FDE-51C3-4846-A133-4333F264F330}" type="datetimeFigureOut">
              <a:rPr lang="es-MX" smtClean="0"/>
              <a:t>19/11/2025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D5ABD-9197-4859-B761-10B2F1ED08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59225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31FDE-51C3-4846-A133-4333F264F330}" type="datetimeFigureOut">
              <a:rPr lang="es-MX" smtClean="0"/>
              <a:t>19/11/2025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D5ABD-9197-4859-B761-10B2F1ED08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31582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31FDE-51C3-4846-A133-4333F264F330}" type="datetimeFigureOut">
              <a:rPr lang="es-MX" smtClean="0"/>
              <a:t>19/11/2025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D5ABD-9197-4859-B761-10B2F1ED08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38667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31FDE-51C3-4846-A133-4333F264F330}" type="datetimeFigureOut">
              <a:rPr lang="es-MX" smtClean="0"/>
              <a:t>19/11/2025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D5ABD-9197-4859-B761-10B2F1ED08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243094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31FDE-51C3-4846-A133-4333F264F330}" type="datetimeFigureOut">
              <a:rPr lang="es-MX" smtClean="0"/>
              <a:t>19/11/2025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D5ABD-9197-4859-B761-10B2F1ED08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47833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31FDE-51C3-4846-A133-4333F264F330}" type="datetimeFigureOut">
              <a:rPr lang="es-MX" smtClean="0"/>
              <a:t>19/11/2025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D5ABD-9197-4859-B761-10B2F1ED08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14231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31FDE-51C3-4846-A133-4333F264F330}" type="datetimeFigureOut">
              <a:rPr lang="es-MX" smtClean="0"/>
              <a:t>19/11/2025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D5ABD-9197-4859-B761-10B2F1ED08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5324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31FDE-51C3-4846-A133-4333F264F330}" type="datetimeFigureOut">
              <a:rPr lang="es-MX" smtClean="0"/>
              <a:t>19/11/2025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D5ABD-9197-4859-B761-10B2F1ED08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44991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31FDE-51C3-4846-A133-4333F264F330}" type="datetimeFigureOut">
              <a:rPr lang="es-MX" smtClean="0"/>
              <a:t>19/11/2025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D5ABD-9197-4859-B761-10B2F1ED08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715553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31FDE-51C3-4846-A133-4333F264F330}" type="datetimeFigureOut">
              <a:rPr lang="es-MX" smtClean="0"/>
              <a:t>19/11/2025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D5ABD-9197-4859-B761-10B2F1ED08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39759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2531FDE-51C3-4846-A133-4333F264F330}" type="datetimeFigureOut">
              <a:rPr lang="es-MX" smtClean="0"/>
              <a:t>19/11/2025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20D5ABD-9197-4859-B761-10B2F1ED08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4429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7FF0F1-C4E1-E367-6B5C-70111DE091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498877"/>
            <a:ext cx="7772400" cy="2387600"/>
          </a:xfrm>
        </p:spPr>
        <p:txBody>
          <a:bodyPr>
            <a:noAutofit/>
          </a:bodyPr>
          <a:lstStyle/>
          <a:p>
            <a:r>
              <a:rPr lang="es-MX" sz="4800" dirty="0">
                <a:solidFill>
                  <a:schemeClr val="accent1">
                    <a:lumMod val="50000"/>
                  </a:schemeClr>
                </a:solidFill>
              </a:rPr>
              <a:t>“III CONGRESO INTERNACIONAL DE LAS MULTIDISCIPLINAS EN MEDIACIÓN”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7CD8380-850F-4673-1C90-C8F3388443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4408859"/>
            <a:ext cx="6858000" cy="1655762"/>
          </a:xfrm>
        </p:spPr>
        <p:txBody>
          <a:bodyPr>
            <a:normAutofit fontScale="92500" lnSpcReduction="10000"/>
          </a:bodyPr>
          <a:lstStyle/>
          <a:p>
            <a:r>
              <a:rPr lang="es-MX" sz="3200" dirty="0">
                <a:solidFill>
                  <a:schemeClr val="accent1">
                    <a:lumMod val="50000"/>
                  </a:schemeClr>
                </a:solidFill>
              </a:rPr>
              <a:t>“AMPLIANDO LA VISION DEL MEDIADOR (ESPACIOS Y FORMAS)”</a:t>
            </a:r>
          </a:p>
          <a:p>
            <a:pPr algn="r"/>
            <a:r>
              <a:rPr lang="es-MX" dirty="0">
                <a:solidFill>
                  <a:schemeClr val="accent1">
                    <a:lumMod val="50000"/>
                  </a:schemeClr>
                </a:solidFill>
              </a:rPr>
              <a:t>Juan Manuel Lobo Niembro</a:t>
            </a:r>
          </a:p>
          <a:p>
            <a:pPr algn="r"/>
            <a:r>
              <a:rPr lang="es-MX" sz="1900" dirty="0">
                <a:solidFill>
                  <a:schemeClr val="accent1">
                    <a:lumMod val="50000"/>
                  </a:schemeClr>
                </a:solidFill>
              </a:rPr>
              <a:t>19/11/2025</a:t>
            </a:r>
          </a:p>
        </p:txBody>
      </p:sp>
    </p:spTree>
    <p:extLst>
      <p:ext uri="{BB962C8B-B14F-4D97-AF65-F5344CB8AC3E}">
        <p14:creationId xmlns:p14="http://schemas.microsoft.com/office/powerpoint/2010/main" val="40702733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8E2139-11FB-1713-25C9-34498F300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chemeClr val="accent1">
                    <a:lumMod val="50000"/>
                  </a:schemeClr>
                </a:solidFill>
              </a:rPr>
              <a:t>Visión INICIAL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0FE890C-94B4-0F0A-8F05-D2689E4F73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s-MX" dirty="0">
                <a:solidFill>
                  <a:schemeClr val="accent1">
                    <a:lumMod val="50000"/>
                  </a:schemeClr>
                </a:solidFill>
              </a:rPr>
              <a:t>Sede Judicial…  desahogo del rezago del Poder Judicial,  por lo tanto, todos deben ser abogados. </a:t>
            </a:r>
          </a:p>
          <a:p>
            <a:r>
              <a:rPr lang="es-MX" dirty="0">
                <a:solidFill>
                  <a:schemeClr val="accent1">
                    <a:lumMod val="50000"/>
                  </a:schemeClr>
                </a:solidFill>
              </a:rPr>
              <a:t>Los pocos Estados de la Republica que Certificaron Mediadores tenían como requisito:</a:t>
            </a:r>
          </a:p>
          <a:p>
            <a:pPr lvl="1"/>
            <a:r>
              <a:rPr lang="es-MX" dirty="0">
                <a:solidFill>
                  <a:schemeClr val="accent1">
                    <a:lumMod val="50000"/>
                  </a:schemeClr>
                </a:solidFill>
              </a:rPr>
              <a:t>Titulo profesional (Derecho, Trabajo Social y carreras afines). </a:t>
            </a:r>
          </a:p>
          <a:p>
            <a:pPr lvl="1"/>
            <a:r>
              <a:rPr lang="es-MX" dirty="0">
                <a:solidFill>
                  <a:schemeClr val="accent1">
                    <a:lumMod val="50000"/>
                  </a:schemeClr>
                </a:solidFill>
              </a:rPr>
              <a:t>Mediación Reactiva. La comisión de la falta ya se había generado.</a:t>
            </a:r>
          </a:p>
          <a:p>
            <a:pPr lvl="1"/>
            <a:r>
              <a:rPr lang="es-MX" dirty="0">
                <a:solidFill>
                  <a:schemeClr val="accent1">
                    <a:lumMod val="50000"/>
                  </a:schemeClr>
                </a:solidFill>
              </a:rPr>
              <a:t>Modelo convencional. Mesita y 3 sillas.</a:t>
            </a:r>
          </a:p>
          <a:p>
            <a:r>
              <a:rPr lang="es-MX" dirty="0">
                <a:solidFill>
                  <a:schemeClr val="accent1">
                    <a:lumMod val="50000"/>
                  </a:schemeClr>
                </a:solidFill>
              </a:rPr>
              <a:t>Los Centros Públicos y Privados apoyaban a la solución de Conflictos en salas de Mediación.</a:t>
            </a:r>
          </a:p>
        </p:txBody>
      </p:sp>
    </p:spTree>
    <p:extLst>
      <p:ext uri="{BB962C8B-B14F-4D97-AF65-F5344CB8AC3E}">
        <p14:creationId xmlns:p14="http://schemas.microsoft.com/office/powerpoint/2010/main" val="3920019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1085E0-011E-909E-DA14-FEAB772656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DF45EA-E7ED-98DD-5BF6-93AE2158A1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chemeClr val="accent1">
                    <a:lumMod val="50000"/>
                  </a:schemeClr>
                </a:solidFill>
              </a:rPr>
              <a:t>AMPLIANDO la Visión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23B5628-8F4C-1102-A74C-D52FE20163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s-MX" dirty="0" err="1">
                <a:solidFill>
                  <a:schemeClr val="accent1">
                    <a:lumMod val="50000"/>
                  </a:schemeClr>
                </a:solidFill>
              </a:rPr>
              <a:t>Expertiz</a:t>
            </a:r>
            <a:r>
              <a:rPr lang="es-MX" dirty="0">
                <a:solidFill>
                  <a:schemeClr val="accent1">
                    <a:lumMod val="50000"/>
                  </a:schemeClr>
                </a:solidFill>
              </a:rPr>
              <a:t> del Mediador:</a:t>
            </a:r>
          </a:p>
          <a:p>
            <a:pPr lvl="1"/>
            <a:r>
              <a:rPr lang="es-MX" dirty="0">
                <a:solidFill>
                  <a:schemeClr val="accent1">
                    <a:lumMod val="50000"/>
                  </a:schemeClr>
                </a:solidFill>
              </a:rPr>
              <a:t>Saber Derecho ??? O Desarrollar Habilidades para la Vida ???</a:t>
            </a:r>
          </a:p>
          <a:p>
            <a:r>
              <a:rPr lang="es-MX" dirty="0">
                <a:solidFill>
                  <a:schemeClr val="accent1">
                    <a:lumMod val="50000"/>
                  </a:schemeClr>
                </a:solidFill>
              </a:rPr>
              <a:t>Perfil Propuesto:</a:t>
            </a:r>
          </a:p>
          <a:p>
            <a:pPr lvl="1"/>
            <a:r>
              <a:rPr lang="es-MX" dirty="0">
                <a:solidFill>
                  <a:schemeClr val="accent1">
                    <a:lumMod val="50000"/>
                  </a:schemeClr>
                </a:solidFill>
              </a:rPr>
              <a:t>Comunicación desde las Neurociencias.</a:t>
            </a:r>
          </a:p>
          <a:p>
            <a:pPr lvl="2"/>
            <a:r>
              <a:rPr lang="es-MX" dirty="0">
                <a:solidFill>
                  <a:schemeClr val="accent1">
                    <a:lumMod val="50000"/>
                  </a:schemeClr>
                </a:solidFill>
              </a:rPr>
              <a:t>Manejo de Emociones</a:t>
            </a:r>
          </a:p>
          <a:p>
            <a:pPr lvl="2"/>
            <a:r>
              <a:rPr lang="es-MX" dirty="0">
                <a:solidFill>
                  <a:schemeClr val="accent1">
                    <a:lumMod val="50000"/>
                  </a:schemeClr>
                </a:solidFill>
              </a:rPr>
              <a:t>Escucha activa.</a:t>
            </a:r>
          </a:p>
          <a:p>
            <a:pPr lvl="2"/>
            <a:r>
              <a:rPr lang="es-MX" dirty="0">
                <a:solidFill>
                  <a:schemeClr val="accent1">
                    <a:lumMod val="50000"/>
                  </a:schemeClr>
                </a:solidFill>
              </a:rPr>
              <a:t>Improntas y respuestas de estas.</a:t>
            </a:r>
          </a:p>
          <a:p>
            <a:pPr lvl="1"/>
            <a:r>
              <a:rPr lang="es-MX" dirty="0">
                <a:solidFill>
                  <a:schemeClr val="accent1">
                    <a:lumMod val="50000"/>
                  </a:schemeClr>
                </a:solidFill>
              </a:rPr>
              <a:t>Negociación Colaborativa y Construcción de Consensos:</a:t>
            </a:r>
          </a:p>
          <a:p>
            <a:pPr lvl="2"/>
            <a:r>
              <a:rPr lang="es-MX" dirty="0">
                <a:solidFill>
                  <a:schemeClr val="accent1">
                    <a:lumMod val="50000"/>
                  </a:schemeClr>
                </a:solidFill>
              </a:rPr>
              <a:t>Liderazgo en RED (coordina esfuerzos multidisciplinarios).</a:t>
            </a:r>
          </a:p>
        </p:txBody>
      </p:sp>
    </p:spTree>
    <p:extLst>
      <p:ext uri="{BB962C8B-B14F-4D97-AF65-F5344CB8AC3E}">
        <p14:creationId xmlns:p14="http://schemas.microsoft.com/office/powerpoint/2010/main" val="3087907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7C52D4-607C-2714-4519-FE0F12A56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27ACBE-250E-26DA-F3CF-ACC8BEC75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chemeClr val="accent1">
                    <a:lumMod val="50000"/>
                  </a:schemeClr>
                </a:solidFill>
              </a:rPr>
              <a:t>AMPLIANDO la Visión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0C4BE28-4DF4-C145-8C2F-F01A1F6F2B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MX" dirty="0">
                <a:solidFill>
                  <a:schemeClr val="accent1">
                    <a:lumMod val="50000"/>
                  </a:schemeClr>
                </a:solidFill>
              </a:rPr>
              <a:t>Perfil Propuesto:</a:t>
            </a:r>
          </a:p>
          <a:p>
            <a:pPr lvl="1"/>
            <a:r>
              <a:rPr lang="es-MX" dirty="0">
                <a:solidFill>
                  <a:schemeClr val="accent1">
                    <a:lumMod val="50000"/>
                  </a:schemeClr>
                </a:solidFill>
              </a:rPr>
              <a:t>Metodologías de Solución de Controversias (MASC, Justicia Restaurativa y otras).</a:t>
            </a:r>
          </a:p>
          <a:p>
            <a:pPr lvl="2"/>
            <a:r>
              <a:rPr lang="es-MX" dirty="0">
                <a:solidFill>
                  <a:schemeClr val="accent1">
                    <a:lumMod val="50000"/>
                  </a:schemeClr>
                </a:solidFill>
              </a:rPr>
              <a:t>Ampliando la caja de herramientas y la habilidad para usarlas.</a:t>
            </a:r>
          </a:p>
          <a:p>
            <a:pPr lvl="1"/>
            <a:r>
              <a:rPr lang="es-MX" dirty="0">
                <a:solidFill>
                  <a:schemeClr val="accent1">
                    <a:lumMod val="50000"/>
                  </a:schemeClr>
                </a:solidFill>
              </a:rPr>
              <a:t>Desarrollo Humano, Psicología, Sociología.</a:t>
            </a:r>
          </a:p>
          <a:p>
            <a:pPr lvl="2"/>
            <a:r>
              <a:rPr lang="es-MX" dirty="0">
                <a:solidFill>
                  <a:schemeClr val="accent1">
                    <a:lumMod val="50000"/>
                  </a:schemeClr>
                </a:solidFill>
              </a:rPr>
              <a:t>Pensamiento Sistémico (ECOLOGICO).</a:t>
            </a:r>
          </a:p>
          <a:p>
            <a:pPr lvl="1"/>
            <a:r>
              <a:rPr lang="es-MX" dirty="0">
                <a:solidFill>
                  <a:schemeClr val="accent1">
                    <a:lumMod val="50000"/>
                  </a:schemeClr>
                </a:solidFill>
              </a:rPr>
              <a:t>Tratados sobre la Dignidad.</a:t>
            </a:r>
          </a:p>
          <a:p>
            <a:pPr lvl="1"/>
            <a:r>
              <a:rPr lang="es-MX" dirty="0">
                <a:solidFill>
                  <a:schemeClr val="accent1">
                    <a:lumMod val="50000"/>
                  </a:schemeClr>
                </a:solidFill>
              </a:rPr>
              <a:t>Finanzas.</a:t>
            </a:r>
          </a:p>
          <a:p>
            <a:pPr lvl="1"/>
            <a:r>
              <a:rPr lang="es-MX" dirty="0">
                <a:solidFill>
                  <a:schemeClr val="accent1">
                    <a:lumMod val="50000"/>
                  </a:schemeClr>
                </a:solidFill>
              </a:rPr>
              <a:t>Análisis de Riesgos.</a:t>
            </a:r>
          </a:p>
          <a:p>
            <a:pPr lvl="1"/>
            <a:r>
              <a:rPr lang="es-MX" dirty="0">
                <a:solidFill>
                  <a:schemeClr val="accent1">
                    <a:lumMod val="50000"/>
                  </a:schemeClr>
                </a:solidFill>
              </a:rPr>
              <a:t>Áreas de interés. (Construcción, Inmobiliario, Sector Financiero, Pacificación de Espacios Sociales).</a:t>
            </a:r>
          </a:p>
          <a:p>
            <a:pPr lvl="1"/>
            <a:endParaRPr lang="es-MX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09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5E7D3F-740D-06EA-228B-C14A05DACE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7236EF-712B-FA28-CEE8-698EFD394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chemeClr val="accent1">
                    <a:lumMod val="50000"/>
                  </a:schemeClr>
                </a:solidFill>
              </a:rPr>
              <a:t>Visión ACTUAL y Futura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84EE4B-DCEC-C26B-7037-E03FE9306A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MX" dirty="0">
                <a:solidFill>
                  <a:schemeClr val="accent1">
                    <a:lumMod val="50000"/>
                  </a:schemeClr>
                </a:solidFill>
              </a:rPr>
              <a:t>La Justicia al alcance de TODOS (SOCIAL) de la salita a la calle.</a:t>
            </a:r>
          </a:p>
          <a:p>
            <a:r>
              <a:rPr lang="es-MX" dirty="0">
                <a:solidFill>
                  <a:schemeClr val="accent1">
                    <a:lumMod val="50000"/>
                  </a:schemeClr>
                </a:solidFill>
              </a:rPr>
              <a:t>El Mediador como agente de cambio social.</a:t>
            </a:r>
          </a:p>
          <a:p>
            <a:pPr lvl="1"/>
            <a:r>
              <a:rPr lang="es-MX" dirty="0">
                <a:solidFill>
                  <a:schemeClr val="accent1">
                    <a:lumMod val="50000"/>
                  </a:schemeClr>
                </a:solidFill>
              </a:rPr>
              <a:t>Entornos </a:t>
            </a:r>
            <a:r>
              <a:rPr lang="es-MX" dirty="0" err="1">
                <a:solidFill>
                  <a:schemeClr val="accent1">
                    <a:lumMod val="50000"/>
                  </a:schemeClr>
                </a:solidFill>
              </a:rPr>
              <a:t>sociabilizadores</a:t>
            </a:r>
            <a:r>
              <a:rPr lang="es-MX" dirty="0">
                <a:solidFill>
                  <a:schemeClr val="accent1">
                    <a:lumMod val="50000"/>
                  </a:schemeClr>
                </a:solidFill>
              </a:rPr>
              <a:t>:</a:t>
            </a:r>
          </a:p>
          <a:p>
            <a:pPr lvl="2"/>
            <a:r>
              <a:rPr lang="es-MX" dirty="0">
                <a:solidFill>
                  <a:schemeClr val="accent1">
                    <a:lumMod val="50000"/>
                  </a:schemeClr>
                </a:solidFill>
              </a:rPr>
              <a:t>FAMILIA.</a:t>
            </a:r>
          </a:p>
          <a:p>
            <a:pPr lvl="2"/>
            <a:r>
              <a:rPr lang="es-MX" dirty="0">
                <a:solidFill>
                  <a:schemeClr val="accent1">
                    <a:lumMod val="50000"/>
                  </a:schemeClr>
                </a:solidFill>
              </a:rPr>
              <a:t>ESCUELA.</a:t>
            </a:r>
          </a:p>
          <a:p>
            <a:pPr lvl="2"/>
            <a:r>
              <a:rPr lang="es-MX" dirty="0">
                <a:solidFill>
                  <a:schemeClr val="accent1">
                    <a:lumMod val="50000"/>
                  </a:schemeClr>
                </a:solidFill>
              </a:rPr>
              <a:t>COMUNIDAD (Espacios sociales).</a:t>
            </a:r>
          </a:p>
          <a:p>
            <a:pPr lvl="3"/>
            <a:r>
              <a:rPr lang="es-MX" dirty="0">
                <a:solidFill>
                  <a:schemeClr val="accent1">
                    <a:lumMod val="50000"/>
                  </a:schemeClr>
                </a:solidFill>
              </a:rPr>
              <a:t>TOLUCA… que colonia aporta mayor violencia ???</a:t>
            </a:r>
          </a:p>
          <a:p>
            <a:pPr lvl="3"/>
            <a:r>
              <a:rPr lang="es-MX" dirty="0">
                <a:solidFill>
                  <a:schemeClr val="accent1">
                    <a:lumMod val="50000"/>
                  </a:schemeClr>
                </a:solidFill>
              </a:rPr>
              <a:t>PENITENCIARIA.</a:t>
            </a:r>
          </a:p>
          <a:p>
            <a:pPr lvl="1"/>
            <a:r>
              <a:rPr lang="es-MX" dirty="0">
                <a:solidFill>
                  <a:schemeClr val="accent1">
                    <a:lumMod val="50000"/>
                  </a:schemeClr>
                </a:solidFill>
              </a:rPr>
              <a:t>Es un agente que:</a:t>
            </a:r>
          </a:p>
          <a:p>
            <a:pPr lvl="2"/>
            <a:r>
              <a:rPr lang="es-MX" dirty="0">
                <a:solidFill>
                  <a:schemeClr val="accent1">
                    <a:lumMod val="50000"/>
                  </a:schemeClr>
                </a:solidFill>
              </a:rPr>
              <a:t>Armoniza, pacifica.</a:t>
            </a:r>
          </a:p>
          <a:p>
            <a:pPr lvl="2"/>
            <a:r>
              <a:rPr lang="es-MX" dirty="0">
                <a:solidFill>
                  <a:schemeClr val="accent1">
                    <a:lumMod val="50000"/>
                  </a:schemeClr>
                </a:solidFill>
              </a:rPr>
              <a:t>PREVIENE conflictos.</a:t>
            </a:r>
          </a:p>
          <a:p>
            <a:pPr lvl="2"/>
            <a:r>
              <a:rPr lang="es-MX" dirty="0">
                <a:solidFill>
                  <a:schemeClr val="accent1">
                    <a:lumMod val="50000"/>
                  </a:schemeClr>
                </a:solidFill>
              </a:rPr>
              <a:t>Establece nuevas formas, nuevas relaciones, nueva cultura.</a:t>
            </a:r>
          </a:p>
          <a:p>
            <a:pPr lvl="1"/>
            <a:endParaRPr lang="es-MX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4828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D61594-1EFD-6802-4EC5-9F6F85E4AB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FC5E04-AA09-3B3E-6C27-A613B6C1E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chemeClr val="accent1">
                    <a:lumMod val="50000"/>
                  </a:schemeClr>
                </a:solidFill>
              </a:rPr>
              <a:t>Visión ACTUAL y Futura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E97747B-145E-3F42-4DA5-5BFE4AFBA9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dirty="0">
                <a:solidFill>
                  <a:schemeClr val="accent1">
                    <a:lumMod val="50000"/>
                  </a:schemeClr>
                </a:solidFill>
              </a:rPr>
              <a:t>IMPLEMENTACIÓN DE PROGRAMAS:</a:t>
            </a:r>
          </a:p>
          <a:p>
            <a:pPr lvl="1"/>
            <a:r>
              <a:rPr lang="es-MX" dirty="0">
                <a:solidFill>
                  <a:schemeClr val="accent1">
                    <a:lumMod val="50000"/>
                  </a:schemeClr>
                </a:solidFill>
              </a:rPr>
              <a:t>Diagnóstico: Estudioso del hacer humano.</a:t>
            </a:r>
          </a:p>
          <a:p>
            <a:pPr lvl="1"/>
            <a:r>
              <a:rPr lang="es-MX" dirty="0">
                <a:solidFill>
                  <a:schemeClr val="accent1">
                    <a:lumMod val="50000"/>
                  </a:schemeClr>
                </a:solidFill>
              </a:rPr>
              <a:t>Propone Procesos PREVENTIVOS.</a:t>
            </a:r>
          </a:p>
          <a:p>
            <a:pPr lvl="1"/>
            <a:r>
              <a:rPr lang="es-MX" dirty="0">
                <a:solidFill>
                  <a:schemeClr val="accent1">
                    <a:lumMod val="50000"/>
                  </a:schemeClr>
                </a:solidFill>
              </a:rPr>
              <a:t>Implementa:</a:t>
            </a:r>
          </a:p>
          <a:p>
            <a:pPr lvl="2"/>
            <a:r>
              <a:rPr lang="es-MX" dirty="0">
                <a:solidFill>
                  <a:schemeClr val="accent1">
                    <a:lumMod val="50000"/>
                  </a:schemeClr>
                </a:solidFill>
              </a:rPr>
              <a:t>Capacita en nuevas formas de trabajo.</a:t>
            </a:r>
          </a:p>
          <a:p>
            <a:pPr lvl="1"/>
            <a:r>
              <a:rPr lang="es-MX" dirty="0">
                <a:solidFill>
                  <a:schemeClr val="accent1">
                    <a:lumMod val="50000"/>
                  </a:schemeClr>
                </a:solidFill>
              </a:rPr>
              <a:t>Administra y da seguimiento a indicadores.</a:t>
            </a:r>
          </a:p>
          <a:p>
            <a:pPr lvl="1"/>
            <a:r>
              <a:rPr lang="es-MX" dirty="0">
                <a:solidFill>
                  <a:schemeClr val="accent1">
                    <a:lumMod val="50000"/>
                  </a:schemeClr>
                </a:solidFill>
              </a:rPr>
              <a:t>Aprende y ajusta mejoras al nuevo proceso.</a:t>
            </a:r>
          </a:p>
          <a:p>
            <a:pPr lvl="1"/>
            <a:r>
              <a:rPr lang="es-MX" dirty="0">
                <a:solidFill>
                  <a:schemeClr val="accent1">
                    <a:lumMod val="50000"/>
                  </a:schemeClr>
                </a:solidFill>
              </a:rPr>
              <a:t>Garantiza la permanencia de los programas, acompaña, asesora.</a:t>
            </a:r>
          </a:p>
          <a:p>
            <a:pPr lvl="1"/>
            <a:endParaRPr lang="es-MX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1843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29C36B-3D5F-180A-1EBC-531206903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832" y="1456947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s-MX" sz="8800" dirty="0">
                <a:solidFill>
                  <a:schemeClr val="accent1">
                    <a:lumMod val="50000"/>
                  </a:schemeClr>
                </a:solidFill>
              </a:rPr>
              <a:t>GRACIAS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AE386B7-5DD5-A49E-21B1-CCECFEC7D9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7832" y="3584835"/>
            <a:ext cx="78867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s-MX" sz="4000" dirty="0">
                <a:solidFill>
                  <a:schemeClr val="accent1">
                    <a:lumMod val="50000"/>
                  </a:schemeClr>
                </a:solidFill>
              </a:rPr>
              <a:t>Juan Manuel Lobo Niembro</a:t>
            </a:r>
          </a:p>
          <a:p>
            <a:pPr marL="0" indent="0" algn="ctr">
              <a:buNone/>
            </a:pPr>
            <a:r>
              <a:rPr lang="es-MX" dirty="0">
                <a:solidFill>
                  <a:schemeClr val="accent1">
                    <a:lumMod val="50000"/>
                  </a:schemeClr>
                </a:solidFill>
              </a:rPr>
              <a:t>WhatsApp +52 81 8396 7735</a:t>
            </a:r>
          </a:p>
          <a:p>
            <a:pPr marL="0" indent="0" algn="ctr">
              <a:buNone/>
            </a:pPr>
            <a:r>
              <a:rPr lang="es-MX" dirty="0">
                <a:solidFill>
                  <a:schemeClr val="accent1">
                    <a:lumMod val="50000"/>
                  </a:schemeClr>
                </a:solidFill>
              </a:rPr>
              <a:t>Juanmanuel.lobo@alinea.mx</a:t>
            </a:r>
          </a:p>
        </p:txBody>
      </p:sp>
    </p:spTree>
    <p:extLst>
      <p:ext uri="{BB962C8B-B14F-4D97-AF65-F5344CB8AC3E}">
        <p14:creationId xmlns:p14="http://schemas.microsoft.com/office/powerpoint/2010/main" val="162135678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82</TotalTime>
  <Words>375</Words>
  <Application>Microsoft Office PowerPoint</Application>
  <PresentationFormat>Presentación en pantalla (4:3)</PresentationFormat>
  <Paragraphs>57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Tema de Office</vt:lpstr>
      <vt:lpstr>“III CONGRESO INTERNACIONAL DE LAS MULTIDISCIPLINAS EN MEDIACIÓN”</vt:lpstr>
      <vt:lpstr>Visión INICIAL</vt:lpstr>
      <vt:lpstr>AMPLIANDO la Visión</vt:lpstr>
      <vt:lpstr>AMPLIANDO la Visión</vt:lpstr>
      <vt:lpstr>Visión ACTUAL y Futura</vt:lpstr>
      <vt:lpstr>Visión ACTUAL y Futura</vt:lpstr>
      <vt:lpstr>GRACIAS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Juan Manuel Lobo Niembro</dc:creator>
  <cp:lastModifiedBy>Juan Manuel Lobo Niembro</cp:lastModifiedBy>
  <cp:revision>1</cp:revision>
  <dcterms:created xsi:type="dcterms:W3CDTF">2025-11-19T18:39:07Z</dcterms:created>
  <dcterms:modified xsi:type="dcterms:W3CDTF">2025-11-19T20:01:26Z</dcterms:modified>
</cp:coreProperties>
</file>